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60" r:id="rId3"/>
    <p:sldId id="292" r:id="rId4"/>
    <p:sldId id="262" r:id="rId5"/>
    <p:sldId id="272" r:id="rId6"/>
    <p:sldId id="257" r:id="rId7"/>
    <p:sldId id="258" r:id="rId8"/>
    <p:sldId id="259" r:id="rId9"/>
    <p:sldId id="263" r:id="rId10"/>
    <p:sldId id="301" r:id="rId11"/>
    <p:sldId id="302" r:id="rId12"/>
    <p:sldId id="287" r:id="rId13"/>
    <p:sldId id="288" r:id="rId14"/>
    <p:sldId id="297" r:id="rId15"/>
    <p:sldId id="298" r:id="rId16"/>
    <p:sldId id="299" r:id="rId17"/>
    <p:sldId id="274" r:id="rId18"/>
    <p:sldId id="275" r:id="rId19"/>
    <p:sldId id="276" r:id="rId20"/>
    <p:sldId id="277" r:id="rId21"/>
    <p:sldId id="300" r:id="rId22"/>
    <p:sldId id="280" r:id="rId23"/>
    <p:sldId id="282" r:id="rId24"/>
    <p:sldId id="285" r:id="rId25"/>
    <p:sldId id="286" r:id="rId26"/>
    <p:sldId id="289" r:id="rId27"/>
    <p:sldId id="307" r:id="rId28"/>
    <p:sldId id="306" r:id="rId29"/>
    <p:sldId id="284" r:id="rId30"/>
    <p:sldId id="304" r:id="rId31"/>
    <p:sldId id="305" r:id="rId32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94" d="100"/>
          <a:sy n="94" d="100"/>
        </p:scale>
        <p:origin x="-1080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083333333333386E-2"/>
          <c:y val="0.12926574803149643"/>
          <c:w val="0.76808858267716562"/>
          <c:h val="0.8207342519685050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News subjects</c:v>
                </c:pt>
              </c:strCache>
            </c:strRef>
          </c:tx>
          <c:explosion val="25"/>
          <c:cat>
            <c:strRef>
              <c:f>Sheet1!$A$2:$A$3</c:f>
              <c:strCache>
                <c:ptCount val="2"/>
                <c:pt idx="0">
                  <c:v>Women</c:v>
                </c:pt>
                <c:pt idx="1">
                  <c:v>Men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0.2100000000000001</c:v>
                </c:pt>
                <c:pt idx="1">
                  <c:v>0.71000000000000041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2010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Sheet1!$A$2:$A$3</c:f>
              <c:strCache>
                <c:ptCount val="2"/>
                <c:pt idx="0">
                  <c:v>Women</c:v>
                </c:pt>
                <c:pt idx="1">
                  <c:v>Men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0.28000000000000008</c:v>
                </c:pt>
                <c:pt idx="1">
                  <c:v>0.72000000000000042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sr-Latn-R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9A6B71-E161-4650-807A-28B94355B827}" type="datetimeFigureOut">
              <a:rPr lang="en-US" smtClean="0"/>
              <a:t>6/8/2015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B64EF2-E3BB-4C7C-99B8-E17C43998C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78675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B64EF2-E3BB-4C7C-99B8-E17C43998C8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914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A91890-724D-492A-8C27-9E7F3AAE7432}" type="datetimeFigureOut">
              <a:rPr lang="en-US" smtClean="0"/>
              <a:pPr/>
              <a:t>6/8/2015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D1B7F8-65A3-45F0-99AE-629ED0CA11B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emf"/><Relationship Id="rId4" Type="http://schemas.openxmlformats.org/officeDocument/2006/relationships/oleObject" Target="../embeddings/Microsoft_Excel_97-2003_Worksheet1.xls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emf"/><Relationship Id="rId5" Type="http://schemas.openxmlformats.org/officeDocument/2006/relationships/oleObject" Target="../embeddings/Microsoft_Excel_97-2003_Worksheet2.xls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hr-HR" smtClean="0"/>
              <a:t>Who makes the news?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 dirty="0" smtClean="0"/>
          </a:p>
          <a:p>
            <a:r>
              <a:rPr lang="hr-HR" dirty="0" smtClean="0"/>
              <a:t>Sanja </a:t>
            </a:r>
            <a:r>
              <a:rPr lang="hr-HR" dirty="0" err="1" smtClean="0"/>
              <a:t>Sarnavka</a:t>
            </a:r>
            <a:endParaRPr lang="hr-HR" dirty="0" smtClean="0"/>
          </a:p>
          <a:p>
            <a:r>
              <a:rPr lang="hr-HR" dirty="0" smtClean="0"/>
              <a:t>June 2015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osmopolit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1"/>
            <a:ext cx="3672408" cy="4048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 descr="oci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3" y="188640"/>
            <a:ext cx="3744416" cy="3429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lusalica - reklam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0425" y="2132856"/>
            <a:ext cx="3413575" cy="36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artoon network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4005064"/>
            <a:ext cx="2386258" cy="265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nov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933056"/>
            <a:ext cx="2543794" cy="2737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Who owns the media</a:t>
            </a:r>
            <a:r>
              <a:rPr lang="hr-HR" dirty="0" smtClean="0"/>
              <a:t> </a:t>
            </a:r>
            <a:r>
              <a:rPr lang="en-US" dirty="0" smtClean="0"/>
              <a:t>and why  </a:t>
            </a:r>
            <a:r>
              <a:rPr lang="hr-HR" dirty="0" smtClean="0"/>
              <a:t>(</a:t>
            </a:r>
            <a:r>
              <a:rPr lang="en-US" dirty="0" smtClean="0"/>
              <a:t>profit?</a:t>
            </a:r>
            <a:r>
              <a:rPr lang="hr-HR" dirty="0" smtClean="0"/>
              <a:t> </a:t>
            </a:r>
            <a:r>
              <a:rPr lang="en-US" dirty="0" smtClean="0"/>
              <a:t>influence?</a:t>
            </a:r>
            <a:r>
              <a:rPr lang="hr-HR" dirty="0" smtClean="0"/>
              <a:t> b</a:t>
            </a:r>
            <a:r>
              <a:rPr lang="en-US" dirty="0" err="1" smtClean="0"/>
              <a:t>oth</a:t>
            </a:r>
            <a:r>
              <a:rPr lang="en-US" dirty="0" smtClean="0"/>
              <a:t> and more?)</a:t>
            </a:r>
          </a:p>
          <a:p>
            <a:r>
              <a:rPr lang="en-US" dirty="0" smtClean="0"/>
              <a:t>Who deserves to become  a subject </a:t>
            </a:r>
            <a:r>
              <a:rPr lang="hr-HR" dirty="0" smtClean="0"/>
              <a:t>– </a:t>
            </a:r>
            <a:r>
              <a:rPr lang="en-US" dirty="0" smtClean="0"/>
              <a:t>mentioned, quoted</a:t>
            </a:r>
            <a:r>
              <a:rPr lang="hr-HR" dirty="0" smtClean="0"/>
              <a:t>, </a:t>
            </a:r>
            <a:r>
              <a:rPr lang="en-US" dirty="0" smtClean="0"/>
              <a:t>portrayed</a:t>
            </a:r>
            <a:r>
              <a:rPr lang="hr-HR" dirty="0" smtClean="0"/>
              <a:t>, </a:t>
            </a:r>
            <a:r>
              <a:rPr lang="hr-HR" dirty="0" err="1" smtClean="0"/>
              <a:t>etc</a:t>
            </a:r>
            <a:r>
              <a:rPr lang="hr-HR" dirty="0" smtClean="0"/>
              <a:t>.  -</a:t>
            </a:r>
            <a:r>
              <a:rPr lang="en-US" dirty="0" smtClean="0"/>
              <a:t> in the news?</a:t>
            </a:r>
            <a:endParaRPr lang="hr-HR" dirty="0" smtClean="0"/>
          </a:p>
          <a:p>
            <a:r>
              <a:rPr lang="en-US" dirty="0" smtClean="0"/>
              <a:t>Economic, political, coercive and symbolic power</a:t>
            </a:r>
            <a:r>
              <a:rPr lang="hr-HR" dirty="0" smtClean="0"/>
              <a:t> –  </a:t>
            </a:r>
            <a:r>
              <a:rPr lang="en-US" dirty="0" smtClean="0"/>
              <a:t>interconnectivity</a:t>
            </a:r>
            <a:endParaRPr lang="hr-HR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 smtClean="0"/>
              <a:t>Global Media Monitoring Project GMMP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hr-HR" sz="5600" b="1" dirty="0" smtClean="0"/>
              <a:t>	</a:t>
            </a:r>
            <a:endParaRPr lang="en-US" sz="48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1124744"/>
            <a:ext cx="3960440" cy="50405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4969"/>
            <a:ext cx="8229600" cy="45719"/>
          </a:xfrm>
        </p:spPr>
        <p:txBody>
          <a:bodyPr>
            <a:normAutofit fontScale="90000"/>
          </a:bodyPr>
          <a:lstStyle/>
          <a:p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332656"/>
            <a:ext cx="8064896" cy="652534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hr-HR" sz="1400" b="1" dirty="0" smtClean="0">
              <a:solidFill>
                <a:prstClr val="black"/>
              </a:solidFill>
              <a:ea typeface="+mj-ea"/>
              <a:cs typeface="+mj-cs"/>
            </a:endParaRPr>
          </a:p>
          <a:p>
            <a:pPr marL="0" lvl="0" indent="12700">
              <a:buNone/>
            </a:pPr>
            <a:endParaRPr lang="hr-HR" sz="1600" b="1" dirty="0" smtClean="0">
              <a:solidFill>
                <a:prstClr val="black"/>
              </a:solidFill>
            </a:endParaRPr>
          </a:p>
          <a:p>
            <a:pPr marL="0" lvl="0" indent="12700">
              <a:buNone/>
            </a:pPr>
            <a:endParaRPr lang="hr-HR" sz="1600" b="1" dirty="0">
              <a:solidFill>
                <a:prstClr val="black"/>
              </a:solidFill>
            </a:endParaRPr>
          </a:p>
          <a:p>
            <a:pPr marL="0" lvl="0" indent="12700">
              <a:buNone/>
            </a:pPr>
            <a:r>
              <a:rPr lang="en-GB" sz="1400" b="1" dirty="0" smtClean="0">
                <a:solidFill>
                  <a:prstClr val="black"/>
                </a:solidFill>
              </a:rPr>
              <a:t>Quantitative</a:t>
            </a:r>
            <a:r>
              <a:rPr lang="en-GB" sz="1600" b="1" dirty="0" smtClean="0">
                <a:solidFill>
                  <a:prstClr val="black"/>
                </a:solidFill>
              </a:rPr>
              <a:t> </a:t>
            </a:r>
            <a:r>
              <a:rPr lang="hr-HR" sz="1600" b="1" dirty="0" smtClean="0">
                <a:solidFill>
                  <a:prstClr val="black"/>
                </a:solidFill>
              </a:rPr>
              <a:t> </a:t>
            </a:r>
            <a:r>
              <a:rPr lang="hr-HR" sz="1600" dirty="0">
                <a:solidFill>
                  <a:prstClr val="black"/>
                </a:solidFill>
              </a:rPr>
              <a:t>- </a:t>
            </a:r>
            <a:r>
              <a:rPr lang="en-US" sz="1400" dirty="0">
                <a:solidFill>
                  <a:prstClr val="black"/>
                </a:solidFill>
              </a:rPr>
              <a:t>the number of women and men</a:t>
            </a:r>
            <a:r>
              <a:rPr lang="hr-HR" sz="1400" dirty="0">
                <a:solidFill>
                  <a:prstClr val="black"/>
                </a:solidFill>
              </a:rPr>
              <a:t> </a:t>
            </a:r>
            <a:r>
              <a:rPr lang="en-US" sz="1400" dirty="0">
                <a:solidFill>
                  <a:prstClr val="black"/>
                </a:solidFill>
              </a:rPr>
              <a:t>in the world's news, the type of story in which they are found, the roles they play in the news </a:t>
            </a:r>
            <a:endParaRPr lang="hr-HR" sz="14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US" sz="1400" b="1" dirty="0" smtClean="0">
                <a:solidFill>
                  <a:prstClr val="black"/>
                </a:solidFill>
                <a:ea typeface="+mj-ea"/>
                <a:cs typeface="+mj-cs"/>
              </a:rPr>
              <a:t>Qualitative </a:t>
            </a:r>
            <a:r>
              <a:rPr lang="en-GB" sz="1400" b="1" dirty="0" smtClean="0">
                <a:solidFill>
                  <a:prstClr val="black"/>
                </a:solidFill>
                <a:ea typeface="+mj-ea"/>
                <a:cs typeface="+mj-cs"/>
              </a:rPr>
              <a:t>analysis</a:t>
            </a:r>
            <a:r>
              <a:rPr lang="hr-HR" sz="1400" b="1" dirty="0" smtClean="0">
                <a:solidFill>
                  <a:prstClr val="black"/>
                </a:solidFill>
                <a:ea typeface="+mj-ea"/>
                <a:cs typeface="+mj-cs"/>
              </a:rPr>
              <a:t> </a:t>
            </a:r>
            <a:endParaRPr lang="hr-HR" sz="1400" dirty="0" smtClean="0"/>
          </a:p>
          <a:p>
            <a:pPr marL="0" indent="0">
              <a:buNone/>
            </a:pPr>
            <a:r>
              <a:rPr lang="en-US" sz="1200" b="1" dirty="0" smtClean="0"/>
              <a:t>1. Blatant stereotype </a:t>
            </a:r>
            <a:endParaRPr lang="hr-HR" sz="1200" dirty="0" smtClean="0"/>
          </a:p>
          <a:p>
            <a:pPr marL="0" lvl="0" indent="0">
              <a:buNone/>
            </a:pPr>
            <a:r>
              <a:rPr lang="en-US" sz="1200" b="1" dirty="0" smtClean="0"/>
              <a:t> </a:t>
            </a:r>
            <a:r>
              <a:rPr lang="en-US" sz="1200" dirty="0">
                <a:solidFill>
                  <a:prstClr val="black"/>
                </a:solidFill>
              </a:rPr>
              <a:t>Articles or images in which women are presented in stereotypical roles such as victims or sex objects.</a:t>
            </a:r>
            <a:endParaRPr lang="hr-HR" sz="1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1200" dirty="0">
                <a:solidFill>
                  <a:prstClr val="black"/>
                </a:solidFill>
              </a:rPr>
              <a:t>Articles or images that reinforce notions of women’s domestic and men’s more public roles in ways that make this seem normal, e.g. a mother’s agony, rather than parents agony over a child.  </a:t>
            </a:r>
            <a:endParaRPr lang="hr-HR" sz="1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1200" dirty="0">
                <a:solidFill>
                  <a:prstClr val="black"/>
                </a:solidFill>
              </a:rPr>
              <a:t>Articles or images in which men are presented in stereotypical roles such as strong entrepreneurs or leaders.</a:t>
            </a:r>
            <a:endParaRPr lang="hr-HR" sz="12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US" sz="1200" dirty="0">
                <a:solidFill>
                  <a:prstClr val="black"/>
                </a:solidFill>
              </a:rPr>
              <a:t> Articles in which women are referred to according to personal relationships that have no relevance to the story; e.g. a woman minister is referred to as the wife of someone.</a:t>
            </a:r>
            <a:endParaRPr lang="hr-HR" sz="12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US" sz="1200" b="1" dirty="0" smtClean="0"/>
              <a:t>2. Subtle stereotype </a:t>
            </a:r>
            <a:endParaRPr lang="hr-HR" sz="1200" dirty="0" smtClean="0"/>
          </a:p>
          <a:p>
            <a:pPr marL="0" lvl="0" indent="0">
              <a:buNone/>
            </a:pPr>
            <a:r>
              <a:rPr lang="en-US" sz="1200" dirty="0" smtClean="0"/>
              <a:t> </a:t>
            </a:r>
            <a:r>
              <a:rPr lang="en-US" sz="1200" dirty="0">
                <a:solidFill>
                  <a:prstClr val="black"/>
                </a:solidFill>
              </a:rPr>
              <a:t>Articles in which there is a lack of gender balance (and therefore of diversity) in sources, resulting in only one perspective being given on an issue. </a:t>
            </a:r>
            <a:endParaRPr lang="hr-HR" sz="1200" dirty="0">
              <a:solidFill>
                <a:prstClr val="black"/>
              </a:solidFill>
            </a:endParaRPr>
          </a:p>
          <a:p>
            <a:pPr marL="0" indent="0">
              <a:buNone/>
            </a:pPr>
            <a:r>
              <a:rPr lang="en-US" sz="1200" b="1" dirty="0" smtClean="0"/>
              <a:t>3. Missed opportunities / Gender-blind (GB) </a:t>
            </a:r>
            <a:endParaRPr lang="hr-HR" sz="1200" b="1" dirty="0" smtClean="0"/>
          </a:p>
          <a:p>
            <a:pPr marL="0" indent="0">
              <a:buNone/>
            </a:pPr>
            <a:r>
              <a:rPr lang="en-US" sz="1200" dirty="0">
                <a:solidFill>
                  <a:prstClr val="black"/>
                </a:solidFill>
              </a:rPr>
              <a:t>Articles that lack a gender perspective in every day issues such as elections or the budget, depriving these stories of new and interesting angles, such as how cuts in grants affect poor women</a:t>
            </a:r>
            <a:r>
              <a:rPr lang="en-US" sz="1200" dirty="0" smtClean="0">
                <a:solidFill>
                  <a:prstClr val="black"/>
                </a:solidFill>
              </a:rPr>
              <a:t>.</a:t>
            </a:r>
            <a:r>
              <a:rPr lang="en-US" sz="1200" b="1" dirty="0" smtClean="0"/>
              <a:t> </a:t>
            </a:r>
            <a:endParaRPr lang="hr-HR" sz="1200" dirty="0" smtClean="0"/>
          </a:p>
          <a:p>
            <a:pPr marL="0" indent="0">
              <a:buNone/>
            </a:pPr>
            <a:r>
              <a:rPr lang="hr-HR" sz="1200" b="1" dirty="0" smtClean="0"/>
              <a:t>4. Gender aware</a:t>
            </a:r>
          </a:p>
          <a:p>
            <a:pPr marL="0" indent="0">
              <a:buNone/>
            </a:pPr>
            <a:r>
              <a:rPr lang="en-US" sz="1200" dirty="0" smtClean="0"/>
              <a:t>Articles and images that </a:t>
            </a:r>
            <a:r>
              <a:rPr lang="en-US" sz="1200" u="sng" dirty="0" smtClean="0"/>
              <a:t>challenge stereotypes</a:t>
            </a:r>
            <a:r>
              <a:rPr lang="en-US" sz="1200" dirty="0" smtClean="0"/>
              <a:t> and prompt debate on topical gender issues from a human rights perspective, such as women pilots or men care givers. </a:t>
            </a:r>
            <a:endParaRPr lang="hr-HR" sz="1200" dirty="0" smtClean="0"/>
          </a:p>
          <a:p>
            <a:pPr marL="0" indent="0">
              <a:buNone/>
            </a:pPr>
            <a:r>
              <a:rPr lang="en-US" sz="1200" dirty="0" smtClean="0"/>
              <a:t>Articles that have a </a:t>
            </a:r>
            <a:r>
              <a:rPr lang="en-US" sz="1200" u="sng" dirty="0" smtClean="0"/>
              <a:t>gender balance of sources</a:t>
            </a:r>
            <a:r>
              <a:rPr lang="en-US" sz="1200" dirty="0" smtClean="0"/>
              <a:t>; demonstrating different perspectives/impact on women and men including through use of gender disaggregated data; for example how many women and men receive certain types of grants; what they use them for and why cuts may have different kinds of impact. </a:t>
            </a:r>
            <a:endParaRPr lang="hr-HR" sz="1200" dirty="0" smtClean="0"/>
          </a:p>
          <a:p>
            <a:pPr marL="0" indent="0">
              <a:buNone/>
            </a:pPr>
            <a:r>
              <a:rPr lang="en-US" sz="1200" u="sng" dirty="0" smtClean="0"/>
              <a:t>Gender specific</a:t>
            </a:r>
            <a:r>
              <a:rPr lang="en-US" sz="1200" dirty="0" smtClean="0"/>
              <a:t>: Articles that concern inequality between women and men; structures, processes; campaigns to advance gender equality such as glass ceilings in certain types of occupation</a:t>
            </a:r>
            <a:r>
              <a:rPr lang="hr-HR" sz="1200" dirty="0" smtClean="0"/>
              <a:t>, etc.</a:t>
            </a:r>
          </a:p>
          <a:p>
            <a:pPr marL="0" indent="0">
              <a:buNone/>
            </a:pPr>
            <a:r>
              <a:rPr lang="en-US" sz="900" dirty="0" smtClean="0"/>
              <a:t> </a:t>
            </a:r>
            <a:endParaRPr lang="hr-HR" sz="900" dirty="0" smtClean="0"/>
          </a:p>
          <a:p>
            <a:pPr marL="0" indent="12700"/>
            <a:endParaRPr lang="en-US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hr-HR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Global </a:t>
            </a:r>
            <a:r>
              <a:rPr kumimoji="0" lang="hr-HR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Media</a:t>
            </a:r>
            <a:r>
              <a:rPr kumimoji="0" lang="hr-HR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kumimoji="0" lang="hr-HR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Monitoring</a:t>
            </a:r>
            <a:r>
              <a:rPr kumimoji="0" lang="hr-HR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  <a:t>, 1995</a:t>
            </a:r>
            <a:br>
              <a:rPr kumimoji="0" lang="hr-HR" sz="32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uLnTx/>
                <a:uFillTx/>
                <a:latin typeface="+mj-lt"/>
                <a:ea typeface="+mj-ea"/>
                <a:cs typeface="+mj-cs"/>
              </a:rPr>
            </a:br>
            <a:r>
              <a:rPr lang="hr-HR" sz="3200" b="1" kern="0" dirty="0" smtClean="0">
                <a:solidFill>
                  <a:schemeClr val="tx2"/>
                </a:solidFill>
              </a:rPr>
              <a:t>71 </a:t>
            </a:r>
            <a:r>
              <a:rPr lang="hr-HR" sz="3200" b="1" kern="0" dirty="0" err="1" smtClean="0">
                <a:solidFill>
                  <a:schemeClr val="tx2"/>
                </a:solidFill>
              </a:rPr>
              <a:t>country</a:t>
            </a:r>
            <a:r>
              <a:rPr kumimoji="0" lang="hr-H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endParaRPr lang="en-US" sz="1800" dirty="0"/>
          </a:p>
        </p:txBody>
      </p:sp>
      <p:pic>
        <p:nvPicPr>
          <p:cNvPr id="4" name="Picture 4" descr="Elle 00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97177" y="1772816"/>
            <a:ext cx="7341303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b="1" dirty="0" smtClean="0"/>
              <a:t/>
            </a:r>
            <a:br>
              <a:rPr lang="hr-HR" b="1" dirty="0" smtClean="0"/>
            </a:br>
            <a:r>
              <a:rPr lang="hr-HR" b="1" dirty="0" smtClean="0"/>
              <a:t>WHO MAKES THE NEWS, 2000</a:t>
            </a:r>
            <a:r>
              <a:rPr lang="hr-HR" dirty="0" smtClean="0"/>
              <a:t/>
            </a:r>
            <a:br>
              <a:rPr lang="hr-HR" dirty="0" smtClean="0"/>
            </a:br>
            <a:r>
              <a:rPr lang="en-GB" sz="3100" dirty="0" smtClean="0"/>
              <a:t>70 countries</a:t>
            </a:r>
            <a:r>
              <a:rPr lang="hr-HR" dirty="0" smtClean="0"/>
              <a:t/>
            </a:r>
            <a:br>
              <a:rPr lang="hr-HR" dirty="0" smtClean="0"/>
            </a:br>
            <a:endParaRPr lang="en-US" dirty="0"/>
          </a:p>
        </p:txBody>
      </p:sp>
      <p:graphicFrame>
        <p:nvGraphicFramePr>
          <p:cNvPr id="87044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1651526" y="1772817"/>
          <a:ext cx="5656778" cy="4048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Chart" r:id="rId4" imgW="3686251" imgH="2638349" progId="Excel.Sheet.8">
                  <p:embed/>
                </p:oleObj>
              </mc:Choice>
              <mc:Fallback>
                <p:oleObj name="Chart" r:id="rId4" imgW="3686251" imgH="2638349" progId="Excel.Shee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1526" y="1772817"/>
                        <a:ext cx="5656778" cy="40489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OleChart spid="8704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 smtClean="0"/>
              <a:t>1% in five years – statistically insignificant  </a:t>
            </a:r>
          </a:p>
          <a:p>
            <a:endParaRPr lang="hr-HR" dirty="0"/>
          </a:p>
          <a:p>
            <a:pPr algn="ctr">
              <a:buNone/>
            </a:pPr>
            <a:r>
              <a:rPr lang="hr-HR" sz="8800" dirty="0" smtClean="0"/>
              <a:t>160 YEARS</a:t>
            </a:r>
            <a:endParaRPr lang="en-US" sz="8800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2005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r-HR" dirty="0" smtClean="0"/>
              <a:t>76 </a:t>
            </a:r>
            <a:r>
              <a:rPr lang="hr-HR" dirty="0" err="1" smtClean="0"/>
              <a:t>countries</a:t>
            </a:r>
            <a:endParaRPr lang="hr-HR" dirty="0" smtClean="0"/>
          </a:p>
          <a:p>
            <a:pPr>
              <a:buNone/>
            </a:pPr>
            <a:endParaRPr lang="hr-HR" dirty="0" smtClean="0"/>
          </a:p>
          <a:p>
            <a:pPr>
              <a:buNone/>
            </a:pPr>
            <a:r>
              <a:rPr lang="hr-HR" dirty="0" smtClean="0"/>
              <a:t>21% </a:t>
            </a:r>
            <a:endParaRPr lang="en-US" dirty="0"/>
          </a:p>
        </p:txBody>
      </p:sp>
      <p:graphicFrame>
        <p:nvGraphicFramePr>
          <p:cNvPr id="4" name="Chart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2010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r-HR" dirty="0" smtClean="0"/>
              <a:t>100 </a:t>
            </a:r>
            <a:r>
              <a:rPr lang="hr-HR" dirty="0" err="1" smtClean="0"/>
              <a:t>countries</a:t>
            </a:r>
            <a:r>
              <a:rPr lang="hr-HR" dirty="0" smtClean="0"/>
              <a:t> </a:t>
            </a:r>
            <a:endParaRPr lang="en-US" dirty="0"/>
          </a:p>
        </p:txBody>
      </p:sp>
      <p:pic>
        <p:nvPicPr>
          <p:cNvPr id="4" name="Picture 3" descr="24percent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060848"/>
            <a:ext cx="8424936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8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viewer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534236" cy="7616492"/>
          </a:xfrm>
        </p:spPr>
      </p:pic>
      <p:graphicFrame>
        <p:nvGraphicFramePr>
          <p:cNvPr id="55298" name="Object 2"/>
          <p:cNvGraphicFramePr>
            <a:graphicFrameLocks noChangeAspect="1"/>
          </p:cNvGraphicFramePr>
          <p:nvPr/>
        </p:nvGraphicFramePr>
        <p:xfrm>
          <a:off x="4788024" y="3573016"/>
          <a:ext cx="4035425" cy="2275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091" name="Worksheet" r:id="rId5" imgW="4838617" imgH="2324266" progId="Excel.Sheet.8">
                  <p:embed/>
                </p:oleObj>
              </mc:Choice>
              <mc:Fallback>
                <p:oleObj name="Worksheet" r:id="rId5" imgW="4838617" imgH="2324266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024" y="3573016"/>
                        <a:ext cx="4035425" cy="22755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5652120" y="2060848"/>
            <a:ext cx="2790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 smtClean="0">
                <a:solidFill>
                  <a:prstClr val="black"/>
                </a:solidFill>
              </a:rPr>
              <a:t>Večernji list – 20%</a:t>
            </a:r>
          </a:p>
          <a:p>
            <a:r>
              <a:rPr lang="hr-HR" dirty="0" smtClean="0">
                <a:solidFill>
                  <a:prstClr val="black"/>
                </a:solidFill>
              </a:rPr>
              <a:t>Vjesnik – 19%</a:t>
            </a:r>
          </a:p>
          <a:p>
            <a:r>
              <a:rPr lang="hr-HR" dirty="0" smtClean="0">
                <a:solidFill>
                  <a:prstClr val="black"/>
                </a:solidFill>
              </a:rPr>
              <a:t>Slobodna Dalmacija – 17%</a:t>
            </a:r>
          </a:p>
          <a:p>
            <a:r>
              <a:rPr lang="hr-HR" dirty="0" smtClean="0">
                <a:solidFill>
                  <a:prstClr val="black"/>
                </a:solidFill>
              </a:rPr>
              <a:t>Novi list – 13%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729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Topics and occupation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Health: 33%</a:t>
            </a:r>
          </a:p>
          <a:p>
            <a:r>
              <a:rPr lang="en-GB" dirty="0" smtClean="0"/>
              <a:t>Social issues</a:t>
            </a:r>
            <a:r>
              <a:rPr lang="hr-HR" dirty="0" smtClean="0"/>
              <a:t>: 33%</a:t>
            </a:r>
            <a:endParaRPr lang="en-US" dirty="0" smtClean="0"/>
          </a:p>
          <a:p>
            <a:r>
              <a:rPr lang="en-GB" dirty="0" smtClean="0"/>
              <a:t>Arts/entertainment</a:t>
            </a:r>
            <a:r>
              <a:rPr lang="hr-HR" dirty="0" smtClean="0"/>
              <a:t>: 31%</a:t>
            </a:r>
          </a:p>
          <a:p>
            <a:r>
              <a:rPr lang="en-GB" dirty="0" smtClean="0"/>
              <a:t>Politics/government</a:t>
            </a:r>
            <a:r>
              <a:rPr lang="hr-HR" dirty="0" smtClean="0"/>
              <a:t>: 7%</a:t>
            </a:r>
          </a:p>
          <a:p>
            <a:pPr>
              <a:buNone/>
            </a:pPr>
            <a:r>
              <a:rPr lang="en-GB" dirty="0" smtClean="0"/>
              <a:t>    politicians – 6%; Government – 7%; police/army – 2%; civil servants  – 55%, unemployed </a:t>
            </a:r>
            <a:r>
              <a:rPr lang="hr-HR" dirty="0" smtClean="0"/>
              <a:t>– 40%</a:t>
            </a:r>
            <a:r>
              <a:rPr lang="hr-HR" dirty="0" err="1" smtClean="0"/>
              <a:t>..</a:t>
            </a:r>
            <a:r>
              <a:rPr lang="hr-HR" dirty="0" smtClean="0"/>
              <a:t>.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Text/segment of an article </a:t>
            </a:r>
            <a:r>
              <a:rPr lang="hr-HR" dirty="0" smtClean="0"/>
              <a:t>– Večernji list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’Žene su konformisti, pasivne, mentalno inferiorne,  nestabilne, namiguše i prepredene kad je riječ o mržnji ili zlobi”, piše, kako  javlja madridski list </a:t>
            </a:r>
            <a:r>
              <a:rPr lang="hr-HR" i="1" dirty="0" smtClean="0"/>
              <a:t>El </a:t>
            </a:r>
            <a:r>
              <a:rPr lang="hr-HR" i="1" dirty="0" err="1" smtClean="0"/>
              <a:t>pais</a:t>
            </a:r>
            <a:r>
              <a:rPr lang="hr-HR" dirty="0" smtClean="0"/>
              <a:t>, profesor psihologije na…”</a:t>
            </a:r>
          </a:p>
          <a:p>
            <a:r>
              <a:rPr lang="en-GB" dirty="0" smtClean="0"/>
              <a:t>Women are conformists, passive, mentally inferior</a:t>
            </a:r>
            <a:r>
              <a:rPr lang="hr-HR" dirty="0" smtClean="0"/>
              <a:t>, </a:t>
            </a:r>
            <a:r>
              <a:rPr lang="en-GB" dirty="0" smtClean="0"/>
              <a:t>unstable, jilts and foxy</a:t>
            </a:r>
            <a:r>
              <a:rPr lang="hr-HR" dirty="0" smtClean="0"/>
              <a:t>,</a:t>
            </a:r>
            <a:r>
              <a:rPr lang="en-GB" dirty="0" smtClean="0"/>
              <a:t> when hate and</a:t>
            </a:r>
            <a:r>
              <a:rPr lang="hr-HR" dirty="0" smtClean="0"/>
              <a:t> venom are </a:t>
            </a:r>
            <a:r>
              <a:rPr lang="en-US" dirty="0" smtClean="0"/>
              <a:t> concerned</a:t>
            </a:r>
            <a:r>
              <a:rPr lang="hr-HR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/>
              <a:t>2010</a:t>
            </a:r>
            <a:br>
              <a:rPr lang="hr-HR" dirty="0" smtClean="0"/>
            </a:br>
            <a:r>
              <a:rPr lang="hr-HR" dirty="0" smtClean="0"/>
              <a:t>Croatia</a:t>
            </a:r>
            <a:br>
              <a:rPr lang="hr-HR" dirty="0" smtClean="0"/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Otvoreno</a:t>
            </a:r>
            <a:endParaRPr lang="en-US" dirty="0"/>
          </a:p>
        </p:txBody>
      </p:sp>
      <p:pic>
        <p:nvPicPr>
          <p:cNvPr id="4" name="Content Placeholder 3" descr="vlcsnap-84719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56503" y="1268760"/>
            <a:ext cx="6927865" cy="477176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hegemony as A. </a:t>
            </a:r>
            <a:r>
              <a:rPr lang="en-US" sz="2000" dirty="0" err="1" smtClean="0"/>
              <a:t>Gramsci</a:t>
            </a:r>
            <a:r>
              <a:rPr lang="en-US" sz="2000" dirty="0" smtClean="0"/>
              <a:t> defines “consented” coercion?</a:t>
            </a:r>
            <a:r>
              <a:rPr lang="hr-HR" sz="2000" dirty="0" smtClean="0"/>
              <a:t> </a:t>
            </a:r>
            <a:r>
              <a:rPr lang="hr-HR" sz="2000" dirty="0" err="1" smtClean="0"/>
              <a:t>Or</a:t>
            </a:r>
            <a:r>
              <a:rPr lang="hr-HR" sz="2000" smtClean="0"/>
              <a:t>?</a:t>
            </a:r>
            <a:endParaRPr lang="en-US" sz="2000" dirty="0"/>
          </a:p>
        </p:txBody>
      </p:sp>
      <p:pic>
        <p:nvPicPr>
          <p:cNvPr id="4" name="Content Placeholder 3" descr="vlcsnap-180309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260992"/>
            <a:ext cx="6480719" cy="477953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4" name="Content Placeholder 3" descr="2-2-im-ImageHere-849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556044"/>
            <a:ext cx="3528392" cy="471040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neda-agha-solta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55776" y="1449393"/>
            <a:ext cx="3888432" cy="465516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Paris Hilto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256411"/>
            <a:ext cx="3024336" cy="456184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 descr="Ana Politkovskaja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28441" y="1700808"/>
            <a:ext cx="5616624" cy="374441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055" y="836712"/>
            <a:ext cx="3886858" cy="511244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veronicagueri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43808" y="1944595"/>
            <a:ext cx="3240360" cy="359734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Wangari</a:t>
            </a:r>
            <a:r>
              <a:rPr lang="en-US" dirty="0" smtClean="0"/>
              <a:t> </a:t>
            </a:r>
            <a:r>
              <a:rPr lang="en-US" dirty="0" err="1" smtClean="0"/>
              <a:t>Maathai</a:t>
            </a:r>
            <a:r>
              <a:rPr lang="en-US" dirty="0" smtClean="0"/>
              <a:t> (1940-</a:t>
            </a:r>
            <a:r>
              <a:rPr lang="hr-HR" dirty="0" smtClean="0"/>
              <a:t>2011</a:t>
            </a:r>
            <a:r>
              <a:rPr lang="en-US" dirty="0" smtClean="0"/>
              <a:t>) Nobel Peace Prize winner  for  2004 Kenya</a:t>
            </a:r>
          </a:p>
          <a:p>
            <a:r>
              <a:rPr lang="en-US" dirty="0" err="1" smtClean="0"/>
              <a:t>Neda</a:t>
            </a:r>
            <a:r>
              <a:rPr lang="en-US" dirty="0" smtClean="0"/>
              <a:t> Agha </a:t>
            </a:r>
            <a:r>
              <a:rPr lang="en-US" dirty="0" err="1" smtClean="0"/>
              <a:t>Soltan</a:t>
            </a:r>
            <a:r>
              <a:rPr lang="en-US" dirty="0" smtClean="0"/>
              <a:t> (1983.-2009.) 26 years; killed in a peace protest in Teheran 2009</a:t>
            </a:r>
            <a:endParaRPr lang="hr-HR" dirty="0" smtClean="0"/>
          </a:p>
          <a:p>
            <a:r>
              <a:rPr lang="hr-HR" dirty="0" smtClean="0"/>
              <a:t>Paris Hilton</a:t>
            </a:r>
            <a:endParaRPr lang="en-US" dirty="0" smtClean="0"/>
          </a:p>
          <a:p>
            <a:r>
              <a:rPr lang="en-US" dirty="0" smtClean="0"/>
              <a:t>Anna </a:t>
            </a:r>
            <a:r>
              <a:rPr lang="en-US" dirty="0" err="1" smtClean="0"/>
              <a:t>Politkovskaya</a:t>
            </a:r>
            <a:r>
              <a:rPr lang="en-US" dirty="0" smtClean="0"/>
              <a:t> (1958.-2006.) 48 years, journalist, advocate for the human rights of Chechen refugees, murdered</a:t>
            </a:r>
            <a:endParaRPr lang="hr-HR" dirty="0" smtClean="0"/>
          </a:p>
          <a:p>
            <a:r>
              <a:rPr lang="hr-HR" dirty="0" smtClean="0"/>
              <a:t>Kate Moss – top model</a:t>
            </a:r>
            <a:endParaRPr lang="en-US" dirty="0" smtClean="0"/>
          </a:p>
          <a:p>
            <a:r>
              <a:rPr lang="en-US" dirty="0" smtClean="0"/>
              <a:t>Veronica Guerin (1958. – 1996.)  38 years, Ireland, investigative reporter, murdered 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menageric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4033838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3" descr="operna pjevacic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404813"/>
            <a:ext cx="34417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nogomet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8538" y="765175"/>
            <a:ext cx="4608512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04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46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hr-HR" sz="4000" smtClean="0"/>
          </a:p>
        </p:txBody>
      </p:sp>
      <p:pic>
        <p:nvPicPr>
          <p:cNvPr id="101380" name="Picture 4" descr="Elle 003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5" y="428604"/>
            <a:ext cx="4240213" cy="5956321"/>
          </a:xfrm>
          <a:noFill/>
        </p:spPr>
      </p:pic>
      <p:pic>
        <p:nvPicPr>
          <p:cNvPr id="101381" name="Picture 5" descr="scan000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404813"/>
            <a:ext cx="4105275" cy="597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1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1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2034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394720" cy="45719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2" descr="kampanja Ministarstv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648" y="1052736"/>
            <a:ext cx="3929764" cy="54010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knjige-ogla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043608" y="1171805"/>
            <a:ext cx="2880320" cy="47053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8831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57" y="1340768"/>
            <a:ext cx="4045664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0512" y="1340768"/>
            <a:ext cx="4041928" cy="468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896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 flipV="1">
            <a:off x="457200" y="0"/>
            <a:ext cx="8229600" cy="27463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endParaRPr lang="hr-HR" sz="4000" smtClean="0"/>
          </a:p>
        </p:txBody>
      </p:sp>
      <p:pic>
        <p:nvPicPr>
          <p:cNvPr id="23555" name="Picture 3" descr="scan0008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620713"/>
            <a:ext cx="5364163" cy="4846637"/>
          </a:xfrm>
          <a:noFill/>
        </p:spPr>
      </p:pic>
      <p:pic>
        <p:nvPicPr>
          <p:cNvPr id="23556" name="Picture 4" descr="scan001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437063"/>
            <a:ext cx="2925763" cy="1427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708698"/>
            <a:ext cx="3031537" cy="3368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19" y="1268760"/>
            <a:ext cx="3033729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754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32656"/>
            <a:ext cx="2273384" cy="62837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133" y="764704"/>
            <a:ext cx="1886070" cy="3161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963" y="1916832"/>
            <a:ext cx="1998589" cy="720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219777"/>
            <a:ext cx="1785120" cy="2107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428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342</Words>
  <Application>Microsoft Office PowerPoint</Application>
  <PresentationFormat>On-screen Show (4:3)</PresentationFormat>
  <Paragraphs>64</Paragraphs>
  <Slides>31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4" baseType="lpstr">
      <vt:lpstr>Office Theme</vt:lpstr>
      <vt:lpstr>Chart</vt:lpstr>
      <vt:lpstr>Worksheet</vt:lpstr>
      <vt:lpstr>Who makes the news? </vt:lpstr>
      <vt:lpstr>PowerPoint Presentation</vt:lpstr>
      <vt:lpstr>PowerPoint Presentation</vt:lpstr>
      <vt:lpstr>Global Media Monitoring Project GMMP</vt:lpstr>
      <vt:lpstr>PowerPoint Presentation</vt:lpstr>
      <vt:lpstr>Global Media Monitoring, 1995 71 country  </vt:lpstr>
      <vt:lpstr> WHO MAKES THE NEWS, 2000 70 countries </vt:lpstr>
      <vt:lpstr>PowerPoint Presentation</vt:lpstr>
      <vt:lpstr>2005</vt:lpstr>
      <vt:lpstr>2010</vt:lpstr>
      <vt:lpstr>PowerPoint Presentation</vt:lpstr>
      <vt:lpstr>Topics and occupation </vt:lpstr>
      <vt:lpstr>Text/segment of an article – Večernji list</vt:lpstr>
      <vt:lpstr>2010 Croatia </vt:lpstr>
      <vt:lpstr>Otvoreno</vt:lpstr>
      <vt:lpstr>hegemony as A. Gramsci defines “consented” coercion? Or?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makes the news &amp; who makes the news? That is a question</dc:title>
  <dc:creator>Sanya</dc:creator>
  <cp:lastModifiedBy>User</cp:lastModifiedBy>
  <cp:revision>48</cp:revision>
  <dcterms:created xsi:type="dcterms:W3CDTF">2011-05-23T22:05:29Z</dcterms:created>
  <dcterms:modified xsi:type="dcterms:W3CDTF">2015-06-08T20:54:51Z</dcterms:modified>
</cp:coreProperties>
</file>