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avni poveznik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slov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25" name="Podnaslov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r-HR" smtClean="0"/>
              <a:t>Uredite stil podnaslova matrice</a:t>
            </a:r>
            <a:endParaRPr kumimoji="0" lang="en-US"/>
          </a:p>
        </p:txBody>
      </p:sp>
      <p:sp>
        <p:nvSpPr>
          <p:cNvPr id="31" name="Rezervirano mjesto datuma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18" name="Rezervirano mjesto podnožja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hr-HR"/>
          </a:p>
        </p:txBody>
      </p:sp>
      <p:sp>
        <p:nvSpPr>
          <p:cNvPr id="29" name="Rezervirano mjesto broja slajda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5" name="Rezervirano mjesto sadržaja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avokutni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hr-HR" smtClean="0"/>
              <a:t>Uredite stil naslova matrice</a:t>
            </a:r>
            <a:endParaRPr kumimoji="0" lang="en-US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  <p:sp>
        <p:nvSpPr>
          <p:cNvPr id="10" name="Rezervirano mjesto slike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r-HR" smtClean="0"/>
              <a:t>Kliknite ikonu da biste dodali  sliku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kutni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Rezervirano mjesto naslova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1" name="Rezervirano mjesto teksta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  <a:p>
            <a:pPr lvl="1" eaLnBrk="1" latinLnBrk="0" hangingPunct="1"/>
            <a:r>
              <a:rPr kumimoji="0" lang="hr-HR" smtClean="0"/>
              <a:t>Druga razina</a:t>
            </a:r>
          </a:p>
          <a:p>
            <a:pPr lvl="2" eaLnBrk="1" latinLnBrk="0" hangingPunct="1"/>
            <a:r>
              <a:rPr kumimoji="0" lang="hr-HR" smtClean="0"/>
              <a:t>Treća razina</a:t>
            </a:r>
          </a:p>
          <a:p>
            <a:pPr lvl="3" eaLnBrk="1" latinLnBrk="0" hangingPunct="1"/>
            <a:r>
              <a:rPr kumimoji="0" lang="hr-HR" smtClean="0"/>
              <a:t>Četvrta razina</a:t>
            </a:r>
          </a:p>
          <a:p>
            <a:pPr lvl="4" eaLnBrk="1" latinLnBrk="0" hangingPunct="1"/>
            <a:r>
              <a:rPr kumimoji="0" lang="hr-HR" smtClean="0"/>
              <a:t>Peta razina</a:t>
            </a:r>
            <a:endParaRPr kumimoji="0" lang="en-US"/>
          </a:p>
        </p:txBody>
      </p:sp>
      <p:sp>
        <p:nvSpPr>
          <p:cNvPr id="27" name="Rezervirano mjesto datuma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31ECCB9-9DC0-4C37-A23F-AB555EE67E4E}" type="datetimeFigureOut">
              <a:rPr lang="hr-HR" smtClean="0"/>
              <a:t>8.6.2015.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hr-HR"/>
          </a:p>
        </p:txBody>
      </p:sp>
      <p:sp>
        <p:nvSpPr>
          <p:cNvPr id="16" name="Rezervirano mjesto broja slajda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41DC9C3-E42A-4C07-9EBF-7E987C31387A}" type="slidenum">
              <a:rPr lang="hr-HR" smtClean="0"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 smtClean="0"/>
              <a:t>UKLJUČIVANJE RODNE DIMENZIJE U JAVNE POLITIKE</a:t>
            </a:r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r-HR" dirty="0" smtClean="0"/>
              <a:t>Melita Mulić, zastupnica u Hrvatskom saboru, članica Odbora za ravnopravnost spolova</a:t>
            </a:r>
          </a:p>
          <a:p>
            <a:r>
              <a:rPr lang="hr-HR" dirty="0" smtClean="0"/>
              <a:t>Zagreb, 9. lipnja 2015.  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44799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INSTITUCionalni okvir i mehanizmi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r-HR" dirty="0" smtClean="0"/>
              <a:t>Za promicanje ravnopravnosti spolova </a:t>
            </a:r>
          </a:p>
          <a:p>
            <a:r>
              <a:rPr lang="hr-HR" dirty="0" smtClean="0"/>
              <a:t>Od 1.3.</a:t>
            </a:r>
            <a:r>
              <a:rPr lang="hr-HR" b="1" dirty="0" smtClean="0"/>
              <a:t>2001</a:t>
            </a:r>
            <a:r>
              <a:rPr lang="hr-HR" dirty="0" smtClean="0"/>
              <a:t>. Odbor za ravnopravnost spolova Hrvatskog sabora</a:t>
            </a:r>
          </a:p>
          <a:p>
            <a:r>
              <a:rPr lang="hr-HR" dirty="0" smtClean="0"/>
              <a:t>Listopad </a:t>
            </a:r>
            <a:r>
              <a:rPr lang="hr-HR" b="1" dirty="0" smtClean="0"/>
              <a:t>2003.</a:t>
            </a:r>
            <a:r>
              <a:rPr lang="hr-HR" dirty="0" smtClean="0"/>
              <a:t> osnovan Ured Pravobraniteljice za ravnopravnost spolova (temeljem Zakona o ravnopravnosti spolova)</a:t>
            </a:r>
          </a:p>
          <a:p>
            <a:r>
              <a:rPr lang="hr-HR" dirty="0" smtClean="0"/>
              <a:t>3.2.</a:t>
            </a:r>
            <a:r>
              <a:rPr lang="hr-HR" b="1" dirty="0" smtClean="0"/>
              <a:t>2004.</a:t>
            </a:r>
            <a:r>
              <a:rPr lang="hr-HR" dirty="0" smtClean="0"/>
              <a:t> osnovan Ured za ravnopravnost spolova Vlade Republike Hrvatske </a:t>
            </a:r>
          </a:p>
          <a:p>
            <a:pPr lvl="0"/>
            <a:r>
              <a:rPr lang="hr-HR" dirty="0" smtClean="0"/>
              <a:t>Koordinatori/ce </a:t>
            </a:r>
            <a:r>
              <a:rPr lang="hr-HR" dirty="0"/>
              <a:t>za ravnopravnost spolova u tijelima državne uprave</a:t>
            </a:r>
          </a:p>
          <a:p>
            <a:r>
              <a:rPr lang="hr-HR" dirty="0"/>
              <a:t>Povjerenstva za ravnopravnost spolova jedinica područne (regionalne) </a:t>
            </a:r>
            <a:r>
              <a:rPr lang="hr-HR" dirty="0" smtClean="0"/>
              <a:t>te lokalne samouprave</a:t>
            </a:r>
            <a:r>
              <a:rPr lang="hr-HR" dirty="0"/>
              <a:t/>
            </a:r>
            <a:br>
              <a:rPr lang="hr-HR" dirty="0"/>
            </a:br>
            <a:endParaRPr lang="hr-HR" dirty="0" smtClean="0"/>
          </a:p>
          <a:p>
            <a:endParaRPr lang="hr-HR" dirty="0" smtClean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89518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Zakonska regulativa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r-HR" dirty="0" smtClean="0"/>
              <a:t>Zakon o ravnopravnosti spolova (14.7.2003. – 15.7.2008</a:t>
            </a:r>
            <a:r>
              <a:rPr lang="hr-HR" dirty="0" smtClean="0"/>
              <a:t>.)</a:t>
            </a:r>
          </a:p>
          <a:p>
            <a:r>
              <a:rPr lang="hr-HR" dirty="0" smtClean="0"/>
              <a:t>Nacionalna </a:t>
            </a:r>
            <a:r>
              <a:rPr lang="hr-HR" dirty="0" smtClean="0"/>
              <a:t>politika za ravnopravnost spolova 2011.-2015. </a:t>
            </a:r>
            <a:endParaRPr lang="hr-HR" dirty="0" smtClean="0"/>
          </a:p>
          <a:p>
            <a:pPr>
              <a:buFontTx/>
              <a:buChar char="-"/>
            </a:pPr>
            <a:r>
              <a:rPr lang="hr-HR" dirty="0" smtClean="0"/>
              <a:t>Promicanje </a:t>
            </a:r>
            <a:r>
              <a:rPr lang="hr-HR" dirty="0"/>
              <a:t>ljudskih prava žena i rodne ravnopravnosti</a:t>
            </a:r>
          </a:p>
          <a:p>
            <a:pPr>
              <a:buFontTx/>
              <a:buChar char="-"/>
            </a:pPr>
            <a:r>
              <a:rPr lang="hr-HR" dirty="0" smtClean="0"/>
              <a:t>Stvaranje </a:t>
            </a:r>
            <a:r>
              <a:rPr lang="hr-HR" dirty="0"/>
              <a:t>jednakih mogućnosti na tržištu rada</a:t>
            </a:r>
          </a:p>
          <a:p>
            <a:pPr>
              <a:buFontTx/>
              <a:buChar char="-"/>
            </a:pPr>
            <a:r>
              <a:rPr lang="hr-HR" dirty="0"/>
              <a:t>Rodno osjetljiv odgoj i obrazovanje</a:t>
            </a:r>
          </a:p>
          <a:p>
            <a:pPr>
              <a:buFontTx/>
              <a:buChar char="-"/>
            </a:pPr>
            <a:r>
              <a:rPr lang="hr-HR" dirty="0"/>
              <a:t>Procesi političkog i javnog odlučivanja</a:t>
            </a:r>
          </a:p>
          <a:p>
            <a:pPr>
              <a:buFontTx/>
              <a:buChar char="-"/>
            </a:pPr>
            <a:r>
              <a:rPr lang="hr-HR" dirty="0"/>
              <a:t>Uklanjanje svih oblika nasilja</a:t>
            </a:r>
          </a:p>
          <a:p>
            <a:endParaRPr lang="hr-HR" dirty="0" smtClean="0"/>
          </a:p>
          <a:p>
            <a:pPr lvl="0"/>
            <a:r>
              <a:rPr lang="hr-HR" dirty="0"/>
              <a:t>uvođenje načela ravnopravnosti spolova u obrazovanju, zdravstvu, javnom informiranju, socijalnoj politici, zapošljavanju, poduzetništvu, procesima odlučivanja, obiteljskim </a:t>
            </a:r>
            <a:r>
              <a:rPr lang="hr-HR" dirty="0" smtClean="0"/>
              <a:t>odnosima ... </a:t>
            </a:r>
            <a:endParaRPr lang="hr-HR" dirty="0"/>
          </a:p>
          <a:p>
            <a:endParaRPr lang="hr-HR" dirty="0" smtClean="0"/>
          </a:p>
        </p:txBody>
      </p:sp>
    </p:spTree>
    <p:extLst>
      <p:ext uri="{BB962C8B-B14F-4D97-AF65-F5344CB8AC3E}">
        <p14:creationId xmlns:p14="http://schemas.microsoft.com/office/powerpoint/2010/main" val="2823617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Strateški okvir</a:t>
            </a:r>
            <a:br>
              <a:rPr lang="hr-HR" dirty="0" smtClean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Nacionalna strategija zaštite od nasilja u obitelji 2011. -2016. </a:t>
            </a:r>
          </a:p>
          <a:p>
            <a:r>
              <a:rPr lang="hr-HR" dirty="0" smtClean="0"/>
              <a:t>Strategiju </a:t>
            </a:r>
            <a:r>
              <a:rPr lang="hr-HR" dirty="0"/>
              <a:t>razvoja poduzetništva žena u Republici Hrvatskoj za razdoblje od 2014. do 2020.</a:t>
            </a:r>
          </a:p>
        </p:txBody>
      </p:sp>
    </p:spTree>
    <p:extLst>
      <p:ext uri="{BB962C8B-B14F-4D97-AF65-F5344CB8AC3E}">
        <p14:creationId xmlns:p14="http://schemas.microsoft.com/office/powerpoint/2010/main" val="4095924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Rodna ravnopravnost-što je to?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i="1" dirty="0" smtClean="0"/>
              <a:t>Unaprjeđenje položaja žena i postizanje ravnopravnosti između žena i muškaraca su pitanja ljudskih prava i uvjeti za socijalnu pravdu i ne trebaju se promatrati odvojeno kao žensko pitanje. Oni su način izgradnje održivog, pravednog i razvijenog društva </a:t>
            </a:r>
            <a:r>
              <a:rPr lang="hr-HR" dirty="0" smtClean="0"/>
              <a:t>(Pekinška platforma za djelovanje, 1995.)</a:t>
            </a:r>
          </a:p>
          <a:p>
            <a:r>
              <a:rPr lang="hr-HR" dirty="0" smtClean="0"/>
              <a:t>Rodna ravnopravnost=jednak status, jednaki uvjeti za realizaciju svojih potencijala i prava, jednaka korist od rezultata</a:t>
            </a:r>
          </a:p>
        </p:txBody>
      </p:sp>
    </p:spTree>
    <p:extLst>
      <p:ext uri="{BB962C8B-B14F-4D97-AF65-F5344CB8AC3E}">
        <p14:creationId xmlns:p14="http://schemas.microsoft.com/office/powerpoint/2010/main" val="334633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Rodno osviještena politika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Skup mjera usmjerenih na ostvarivanje jednakosti već u fazi planiranja, uzimajući u obzir moguće učinke specifičnih mjera na položaj muškaraca odnosno žena, sustavno propitivanje mjera i politika i njihovih učinaka </a:t>
            </a:r>
          </a:p>
          <a:p>
            <a:r>
              <a:rPr lang="hr-HR" dirty="0" smtClean="0"/>
              <a:t>Uzimanje u obzir različitih iskustava u osmišljavanju, primjeni, praćenju i vrednovanju politika za jednaku korist u svim političkim, ekonomskim i društvenim sferama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4745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Rodno osviještena politika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Rodna analiza</a:t>
            </a:r>
          </a:p>
          <a:p>
            <a:r>
              <a:rPr lang="hr-HR" dirty="0" smtClean="0"/>
              <a:t>Različit pristup za pravedne </a:t>
            </a:r>
            <a:r>
              <a:rPr lang="hr-HR" dirty="0" smtClean="0"/>
              <a:t>rezultate</a:t>
            </a:r>
          </a:p>
          <a:p>
            <a:r>
              <a:rPr lang="hr-HR" dirty="0" smtClean="0"/>
              <a:t>A kako to izgleda u praksi?</a:t>
            </a:r>
            <a:r>
              <a:rPr lang="hr-HR" dirty="0" smtClean="0"/>
              <a:t> </a:t>
            </a:r>
            <a:endParaRPr lang="hr-HR" dirty="0" smtClean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906228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gatstvo">
  <a:themeElements>
    <a:clrScheme name="Bogatstv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gatstv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gatstv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251</TotalTime>
  <Words>337</Words>
  <Application>Microsoft Office PowerPoint</Application>
  <PresentationFormat>Prikaz na zaslonu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7</vt:i4>
      </vt:variant>
    </vt:vector>
  </HeadingPairs>
  <TitlesOfParts>
    <vt:vector size="8" baseType="lpstr">
      <vt:lpstr>Bogatstvo</vt:lpstr>
      <vt:lpstr>UKLJUČIVANJE RODNE DIMENZIJE U JAVNE POLITIKE</vt:lpstr>
      <vt:lpstr>INSTITUCionalni okvir i mehanizmi</vt:lpstr>
      <vt:lpstr>Zakonska regulativa</vt:lpstr>
      <vt:lpstr>Strateški okvir </vt:lpstr>
      <vt:lpstr>Rodna ravnopravnost-što je to?</vt:lpstr>
      <vt:lpstr>Rodno osviještena politika</vt:lpstr>
      <vt:lpstr>Rodno osviještena politika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UKLJUČIVANJE RODNE DIMENZIJE U JAVNE POLITIKE</dc:title>
  <dc:creator>Korisnik</dc:creator>
  <cp:lastModifiedBy>Korisnik</cp:lastModifiedBy>
  <cp:revision>24</cp:revision>
  <dcterms:created xsi:type="dcterms:W3CDTF">2015-06-07T18:35:28Z</dcterms:created>
  <dcterms:modified xsi:type="dcterms:W3CDTF">2015-06-08T09:16:52Z</dcterms:modified>
</cp:coreProperties>
</file>