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charts/style2.xml" ContentType="application/vnd.ms-office.chartstyle+xml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charts/colors3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66" r:id="rId3"/>
    <p:sldId id="265" r:id="rId4"/>
    <p:sldId id="268" r:id="rId5"/>
    <p:sldId id="267" r:id="rId6"/>
    <p:sldId id="259" r:id="rId7"/>
    <p:sldId id="258" r:id="rId8"/>
    <p:sldId id="257" r:id="rId9"/>
    <p:sldId id="260" r:id="rId10"/>
    <p:sldId id="264" r:id="rId11"/>
    <p:sldId id="263" r:id="rId12"/>
  </p:sldIdLst>
  <p:sldSz cx="12192000" cy="6858000"/>
  <p:notesSz cx="6797675" cy="987425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93" autoAdjust="0"/>
  </p:normalViewPr>
  <p:slideViewPr>
    <p:cSldViewPr snapToGrid="0">
      <p:cViewPr>
        <p:scale>
          <a:sx n="51" d="100"/>
          <a:sy n="51" d="100"/>
        </p:scale>
        <p:origin x="-1042" y="-74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Jmarusic\Documents\ravnopravnost%20spolova%202014%20i%20usporedba%203%20godine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Jmarusic\Documents\ravnopravnost%20spolova%202014%20i%20usporedba%203%20godine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Jmarusic\Documents\ravnopravnost%20spolova%202014%20i%20usporedba%203%20godin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Usporedba!$D$11</c:f>
              <c:strCache>
                <c:ptCount val="1"/>
                <c:pt idx="0">
                  <c:v>Broj emisija fond 2012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Usporedba!$A$12:$C$13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Usporedba!$D$12:$D$13</c:f>
              <c:numCache>
                <c:formatCode>General</c:formatCode>
                <c:ptCount val="2"/>
                <c:pt idx="0">
                  <c:v>76</c:v>
                </c:pt>
                <c:pt idx="1">
                  <c:v>25</c:v>
                </c:pt>
              </c:numCache>
            </c:numRef>
          </c:val>
        </c:ser>
        <c:ser>
          <c:idx val="1"/>
          <c:order val="1"/>
          <c:tx>
            <c:strRef>
              <c:f>Usporedba!$E$11</c:f>
              <c:strCache>
                <c:ptCount val="1"/>
                <c:pt idx="0">
                  <c:v>Broj emisija fond 2013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Usporedba!$A$12:$C$13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Usporedba!$E$12:$E$13</c:f>
              <c:numCache>
                <c:formatCode>General</c:formatCode>
                <c:ptCount val="2"/>
                <c:pt idx="0">
                  <c:v>81</c:v>
                </c:pt>
                <c:pt idx="1">
                  <c:v>14</c:v>
                </c:pt>
              </c:numCache>
            </c:numRef>
          </c:val>
        </c:ser>
        <c:ser>
          <c:idx val="2"/>
          <c:order val="2"/>
          <c:tx>
            <c:strRef>
              <c:f>Usporedba!$F$11</c:f>
              <c:strCache>
                <c:ptCount val="1"/>
                <c:pt idx="0">
                  <c:v>Broj emisija fond 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Usporedba!$A$12:$C$13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Usporedba!$F$12:$F$13</c:f>
              <c:numCache>
                <c:formatCode>General</c:formatCode>
                <c:ptCount val="2"/>
                <c:pt idx="0" formatCode="0">
                  <c:v>35</c:v>
                </c:pt>
                <c:pt idx="1">
                  <c:v>5</c:v>
                </c:pt>
              </c:numCache>
            </c:numRef>
          </c:val>
        </c:ser>
        <c:dLbls/>
        <c:gapWidth val="219"/>
        <c:overlap val="-27"/>
        <c:axId val="94329472"/>
        <c:axId val="94368128"/>
      </c:barChart>
      <c:catAx>
        <c:axId val="943294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CS"/>
          </a:p>
        </c:txPr>
        <c:crossAx val="94368128"/>
        <c:crosses val="autoZero"/>
        <c:auto val="1"/>
        <c:lblAlgn val="ctr"/>
        <c:lblOffset val="100"/>
      </c:catAx>
      <c:valAx>
        <c:axId val="9436812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CS"/>
          </a:p>
        </c:txPr>
        <c:crossAx val="94329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C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Usporedba!$O$10</c:f>
              <c:strCache>
                <c:ptCount val="1"/>
                <c:pt idx="0">
                  <c:v>Dodijeljena sredstva fond 2012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Usporedba!$L$11:$N$12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Usporedba!$O$11:$O$12</c:f>
              <c:numCache>
                <c:formatCode>#,##0.00</c:formatCode>
                <c:ptCount val="2"/>
                <c:pt idx="0">
                  <c:v>1000853.89</c:v>
                </c:pt>
                <c:pt idx="1">
                  <c:v>1427078.27</c:v>
                </c:pt>
              </c:numCache>
            </c:numRef>
          </c:val>
        </c:ser>
        <c:ser>
          <c:idx val="1"/>
          <c:order val="1"/>
          <c:tx>
            <c:strRef>
              <c:f>Usporedba!$P$10</c:f>
              <c:strCache>
                <c:ptCount val="1"/>
                <c:pt idx="0">
                  <c:v>Dodijeljena sredstva fond 2013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Usporedba!$L$11:$N$12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Usporedba!$P$11:$P$12</c:f>
              <c:numCache>
                <c:formatCode>#,##0.00</c:formatCode>
                <c:ptCount val="2"/>
                <c:pt idx="0">
                  <c:v>1301312.6400000004</c:v>
                </c:pt>
                <c:pt idx="1">
                  <c:v>1145115.4100000001</c:v>
                </c:pt>
              </c:numCache>
            </c:numRef>
          </c:val>
        </c:ser>
        <c:ser>
          <c:idx val="2"/>
          <c:order val="2"/>
          <c:tx>
            <c:strRef>
              <c:f>Usporedba!$Q$10</c:f>
              <c:strCache>
                <c:ptCount val="1"/>
                <c:pt idx="0">
                  <c:v>Dodijeljena sredstva fond 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Usporedba!$L$11:$N$12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Usporedba!$Q$11:$Q$12</c:f>
              <c:numCache>
                <c:formatCode>#,##0.00</c:formatCode>
                <c:ptCount val="2"/>
                <c:pt idx="0">
                  <c:v>727737.87</c:v>
                </c:pt>
                <c:pt idx="1">
                  <c:v>716137</c:v>
                </c:pt>
              </c:numCache>
            </c:numRef>
          </c:val>
        </c:ser>
        <c:dLbls/>
        <c:gapWidth val="219"/>
        <c:overlap val="-27"/>
        <c:axId val="92056192"/>
        <c:axId val="92066176"/>
      </c:barChart>
      <c:catAx>
        <c:axId val="920561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CS"/>
          </a:p>
        </c:txPr>
        <c:crossAx val="92066176"/>
        <c:crosses val="autoZero"/>
        <c:auto val="1"/>
        <c:lblAlgn val="ctr"/>
        <c:lblOffset val="100"/>
      </c:catAx>
      <c:valAx>
        <c:axId val="920661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CS"/>
          </a:p>
        </c:txPr>
        <c:crossAx val="92056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C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Usporedba!$D$32</c:f>
              <c:strCache>
                <c:ptCount val="1"/>
                <c:pt idx="0">
                  <c:v>Intentzitet potpore po emisiji Fond 2012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Usporedba!$A$33:$C$34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Usporedba!$D$33:$D$34</c:f>
              <c:numCache>
                <c:formatCode>#,##0.00</c:formatCode>
                <c:ptCount val="2"/>
                <c:pt idx="0">
                  <c:v>13169.130131578948</c:v>
                </c:pt>
                <c:pt idx="1">
                  <c:v>57083.130799999999</c:v>
                </c:pt>
              </c:numCache>
            </c:numRef>
          </c:val>
        </c:ser>
        <c:ser>
          <c:idx val="1"/>
          <c:order val="1"/>
          <c:tx>
            <c:strRef>
              <c:f>Usporedba!$E$32</c:f>
              <c:strCache>
                <c:ptCount val="1"/>
                <c:pt idx="0">
                  <c:v>Intentzitet potpore po emisiji Fond 2013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Usporedba!$A$33:$C$34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Usporedba!$E$33:$E$34</c:f>
              <c:numCache>
                <c:formatCode>#,##0.00</c:formatCode>
                <c:ptCount val="2"/>
                <c:pt idx="0">
                  <c:v>16065.588148148148</c:v>
                </c:pt>
                <c:pt idx="1">
                  <c:v>81793.957857142828</c:v>
                </c:pt>
              </c:numCache>
            </c:numRef>
          </c:val>
        </c:ser>
        <c:ser>
          <c:idx val="2"/>
          <c:order val="2"/>
          <c:tx>
            <c:strRef>
              <c:f>Usporedba!$F$32</c:f>
              <c:strCache>
                <c:ptCount val="1"/>
                <c:pt idx="0">
                  <c:v>Intentzitet potpore po emisiji Fond 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Usporedba!$A$33:$C$34</c:f>
              <c:strCache>
                <c:ptCount val="2"/>
                <c:pt idx="0">
                  <c:v>Nakladnici radija</c:v>
                </c:pt>
                <c:pt idx="1">
                  <c:v>Nakladnici televizije</c:v>
                </c:pt>
              </c:strCache>
            </c:strRef>
          </c:cat>
          <c:val>
            <c:numRef>
              <c:f>Usporedba!$F$33:$F$34</c:f>
              <c:numCache>
                <c:formatCode>#,##0.00</c:formatCode>
                <c:ptCount val="2"/>
                <c:pt idx="0">
                  <c:v>20792.510571428564</c:v>
                </c:pt>
                <c:pt idx="1">
                  <c:v>143227.4</c:v>
                </c:pt>
              </c:numCache>
            </c:numRef>
          </c:val>
        </c:ser>
        <c:dLbls/>
        <c:gapWidth val="219"/>
        <c:overlap val="-27"/>
        <c:axId val="94616192"/>
        <c:axId val="94634368"/>
      </c:barChart>
      <c:catAx>
        <c:axId val="946161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CS"/>
          </a:p>
        </c:txPr>
        <c:crossAx val="94634368"/>
        <c:crosses val="autoZero"/>
        <c:auto val="1"/>
        <c:lblAlgn val="ctr"/>
        <c:lblOffset val="100"/>
      </c:catAx>
      <c:valAx>
        <c:axId val="946343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CS"/>
          </a:p>
        </c:txPr>
        <c:crossAx val="94616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CS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sr-Latn-CS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611615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17193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2614305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68688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30948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67951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3048396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286649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3711391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2072713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19768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184674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272062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3853333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4012080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3579382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7CA33-760E-45F9-8354-702FCA67CC4F}" type="datetimeFigureOut">
              <a:rPr lang="hr-HR" smtClean="0"/>
              <a:pPr/>
              <a:t>9.6.2015.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BE4E5F4-06AB-4A87-B15C-A47582AF6E71}" type="slidenum">
              <a:rPr lang="hr-HR" smtClean="0"/>
              <a:pPr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xmlns="" val="117009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04202" y="2087582"/>
            <a:ext cx="8915399" cy="2262781"/>
          </a:xfrm>
        </p:spPr>
        <p:txBody>
          <a:bodyPr>
            <a:noAutofit/>
          </a:bodyPr>
          <a:lstStyle/>
          <a:p>
            <a:r>
              <a:rPr lang="hr-HR" sz="4000" dirty="0" smtClean="0"/>
              <a:t>Fond za poticanje pluralizma i raznovrsnosti elektroničkih medija 2012.-2014. </a:t>
            </a:r>
            <a:r>
              <a:rPr lang="hr-HR" sz="4000" dirty="0" smtClean="0"/>
              <a:t/>
            </a:r>
            <a:br>
              <a:rPr lang="hr-HR" sz="4000" dirty="0" smtClean="0"/>
            </a:br>
            <a:r>
              <a:rPr lang="hr-HR" sz="4000" dirty="0" smtClean="0"/>
              <a:t>Ravnopravnost spolova/rodova</a:t>
            </a:r>
            <a:endParaRPr lang="hr-HR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hr-HR" dirty="0" smtClean="0"/>
              <a:t>Gordana Simonović, članica</a:t>
            </a:r>
          </a:p>
          <a:p>
            <a:pPr algn="r"/>
            <a:r>
              <a:rPr lang="hr-HR" dirty="0" smtClean="0"/>
              <a:t> Vijeća za elektroničke medije</a:t>
            </a:r>
            <a:endParaRPr lang="hr-H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785" y="-157976"/>
            <a:ext cx="4782856" cy="249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61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3475" y="624110"/>
            <a:ext cx="9181137" cy="1280890"/>
          </a:xfrm>
        </p:spPr>
        <p:txBody>
          <a:bodyPr>
            <a:normAutofit/>
          </a:bodyPr>
          <a:lstStyle/>
          <a:p>
            <a:r>
              <a:rPr lang="hr-HR" sz="3200" dirty="0" smtClean="0"/>
              <a:t>Zakon o elektroničkim medijima  - članak 24.:</a:t>
            </a:r>
            <a:endParaRPr lang="hr-H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48918"/>
            <a:ext cx="8915400" cy="4262304"/>
          </a:xfrm>
        </p:spPr>
        <p:txBody>
          <a:bodyPr/>
          <a:lstStyle/>
          <a:p>
            <a:r>
              <a:rPr lang="hr-HR" dirty="0" smtClean="0"/>
              <a:t>	Audiovizualni ili radijski programi trebaju osobito:</a:t>
            </a:r>
          </a:p>
          <a:p>
            <a:r>
              <a:rPr lang="hr-HR" dirty="0" smtClean="0"/>
              <a:t>objavljivati istinite informacije, poštovati ljudsko dostojanstvo i ljudska prava i temeljne slobode te pridonositi poštivanju tuđih mišljenja i uvjerenja,</a:t>
            </a:r>
          </a:p>
          <a:p>
            <a:r>
              <a:rPr lang="hr-HR" dirty="0" smtClean="0"/>
              <a:t>pridonositi slobodnom oblikovanju mišljenja, svestranom i objektivnom informiranju slušatelja i gledatelja, kao i njihovoj izobrazbi i zabavi,</a:t>
            </a:r>
          </a:p>
          <a:p>
            <a:r>
              <a:rPr lang="hr-HR" dirty="0" smtClean="0"/>
              <a:t>promicati hrvatske kulturne stečevine i poticati slušatelje i gledatelje na sudjelovanje u kulturnom životu,</a:t>
            </a:r>
          </a:p>
          <a:p>
            <a:r>
              <a:rPr lang="hr-HR" dirty="0" smtClean="0"/>
              <a:t>promicati međunarodno razumijevanje i osjećaj javnosti za pravdu, braniti demokratske slobode, služiti zaštiti okoliša, </a:t>
            </a:r>
            <a:r>
              <a:rPr lang="hr-HR" b="1" dirty="0" smtClean="0"/>
              <a:t>boriti se za ravnopravnost žena i muškaraca,</a:t>
            </a:r>
            <a:endParaRPr lang="hr-HR" dirty="0" smtClean="0"/>
          </a:p>
          <a:p>
            <a:r>
              <a:rPr lang="hr-HR" dirty="0" smtClean="0"/>
              <a:t>promicati razumijevanje za pripadnike nacionalnih manjina</a:t>
            </a:r>
          </a:p>
          <a:p>
            <a:pPr>
              <a:buNone/>
            </a:pP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99191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100" dirty="0" smtClean="0"/>
              <a:t>Zakon o elektroničkim medijima – članak 64</a:t>
            </a:r>
            <a:r>
              <a:rPr lang="hr-HR" sz="3100" dirty="0" smtClean="0"/>
              <a:t>.: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274164"/>
            <a:ext cx="8915400" cy="5141626"/>
          </a:xfrm>
        </p:spPr>
        <p:txBody>
          <a:bodyPr>
            <a:normAutofit fontScale="70000" lnSpcReduction="20000"/>
          </a:bodyPr>
          <a:lstStyle/>
          <a:p>
            <a:r>
              <a:rPr lang="hr-HR" dirty="0" smtClean="0"/>
              <a:t>ostvarivanje </a:t>
            </a:r>
            <a:r>
              <a:rPr lang="hr-HR" dirty="0" smtClean="0"/>
              <a:t>prava građana na javno informiranje,</a:t>
            </a:r>
          </a:p>
          <a:p>
            <a:r>
              <a:rPr lang="hr-HR" dirty="0" smtClean="0"/>
              <a:t>poticanje </a:t>
            </a:r>
            <a:r>
              <a:rPr lang="hr-HR" dirty="0" smtClean="0"/>
              <a:t>kulturne raznolikosti i njegovanje baštine,</a:t>
            </a:r>
          </a:p>
          <a:p>
            <a:r>
              <a:rPr lang="hr-HR" dirty="0" smtClean="0"/>
              <a:t>– razvoj odgoja,</a:t>
            </a:r>
          </a:p>
          <a:p>
            <a:pPr lvl="0"/>
            <a:r>
              <a:rPr lang="hr-HR" dirty="0" smtClean="0"/>
              <a:t>razvoj obrazovanja,</a:t>
            </a:r>
          </a:p>
          <a:p>
            <a:pPr lvl="0"/>
            <a:r>
              <a:rPr lang="hr-HR" dirty="0" smtClean="0"/>
              <a:t>razvoj  znanosti,</a:t>
            </a:r>
          </a:p>
          <a:p>
            <a:pPr lvl="0"/>
            <a:r>
              <a:rPr lang="hr-HR" dirty="0" smtClean="0"/>
              <a:t>razvoj  umjetnosti,</a:t>
            </a:r>
          </a:p>
          <a:p>
            <a:r>
              <a:rPr lang="hr-HR" dirty="0" smtClean="0"/>
              <a:t>poticanje </a:t>
            </a:r>
            <a:r>
              <a:rPr lang="hr-HR" dirty="0" smtClean="0"/>
              <a:t>stvaralaštva na narječjima hrvatskog jezika,</a:t>
            </a:r>
          </a:p>
          <a:p>
            <a:r>
              <a:rPr lang="hr-HR" dirty="0" smtClean="0"/>
              <a:t>poticanje </a:t>
            </a:r>
            <a:r>
              <a:rPr lang="hr-HR" dirty="0" smtClean="0"/>
              <a:t>posebnih  kulturnih  projekata i manifestacija, </a:t>
            </a:r>
          </a:p>
          <a:p>
            <a:r>
              <a:rPr lang="hr-HR" dirty="0" smtClean="0"/>
              <a:t>nacionalne </a:t>
            </a:r>
            <a:r>
              <a:rPr lang="hr-HR" dirty="0" smtClean="0"/>
              <a:t>manjine u Republici Hrvatskoj,</a:t>
            </a:r>
          </a:p>
          <a:p>
            <a:r>
              <a:rPr lang="hr-HR" b="1" dirty="0" smtClean="0"/>
              <a:t>poticanje </a:t>
            </a:r>
            <a:r>
              <a:rPr lang="hr-HR" b="1" dirty="0" smtClean="0"/>
              <a:t>razvoja svijesti o ravnopravnosti spolova i drugih najviših vrednota ustavnog poretka,</a:t>
            </a:r>
            <a:endParaRPr lang="hr-HR" dirty="0" smtClean="0"/>
          </a:p>
          <a:p>
            <a:pPr lvl="0"/>
            <a:r>
              <a:rPr lang="hr-HR" b="1" dirty="0" smtClean="0"/>
              <a:t>poticanje svijesti o ravnopravnosti rodnih identiteta i spolnoj orjentaciji</a:t>
            </a:r>
            <a:endParaRPr lang="hr-HR" dirty="0" smtClean="0"/>
          </a:p>
          <a:p>
            <a:r>
              <a:rPr lang="hr-HR" dirty="0" smtClean="0"/>
              <a:t>poticanje </a:t>
            </a:r>
            <a:r>
              <a:rPr lang="hr-HR" dirty="0" smtClean="0"/>
              <a:t>kvalitetnih programa za djecu i mlade kojima je cilj promicanje njihove dobrobiti,</a:t>
            </a:r>
          </a:p>
          <a:p>
            <a:pPr lvl="0"/>
            <a:r>
              <a:rPr lang="hr-HR" dirty="0" smtClean="0"/>
              <a:t>podizanje svijesti  javnosti o sposobnostima i doprinosu osoba s invaliditetom, kao i promicanje i poštivanje njihovih prava i dostojanstva, uključujući borbu protiv stereotipa, predrasuda i štetnih postupaka prema osobama  s invaliditetom,</a:t>
            </a:r>
          </a:p>
          <a:p>
            <a:pPr lvl="0"/>
            <a:r>
              <a:rPr lang="hr-HR" dirty="0" smtClean="0"/>
              <a:t>povijesno vjerodostojno prikazivanje Domovinskog rata,</a:t>
            </a:r>
          </a:p>
          <a:p>
            <a:pPr lvl="0"/>
            <a:r>
              <a:rPr lang="hr-HR" dirty="0" smtClean="0"/>
              <a:t>razvoj i poticanje medijske pismenosti,</a:t>
            </a:r>
          </a:p>
          <a:p>
            <a:pPr lvl="0"/>
            <a:r>
              <a:rPr lang="hr-HR" dirty="0" smtClean="0"/>
              <a:t>zaštitu okoliša,</a:t>
            </a:r>
          </a:p>
          <a:p>
            <a:pPr lvl="0"/>
            <a:r>
              <a:rPr lang="hr-HR" dirty="0" smtClean="0"/>
              <a:t>promociju zdravlja i poticanje zdravstvene kulture.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35865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54046"/>
            <a:ext cx="8915400" cy="4457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hr-HR" dirty="0" smtClean="0"/>
              <a:t> </a:t>
            </a:r>
          </a:p>
          <a:p>
            <a:endParaRPr lang="hr-HR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579219" y="1379095"/>
            <a:ext cx="8915400" cy="4497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hr-HR" dirty="0" smtClean="0"/>
              <a:t>RAVNOPRAVNOST  SPOLOVA  označava istovjetnu  vidljivost, moć i sudjelovanje žena i muškaraca na svim područjima javnog i privatnog života.</a:t>
            </a:r>
          </a:p>
          <a:p>
            <a:r>
              <a:rPr lang="hr-HR" dirty="0" smtClean="0"/>
              <a:t> </a:t>
            </a:r>
            <a:endParaRPr lang="hr-HR" dirty="0" smtClean="0"/>
          </a:p>
          <a:p>
            <a:endParaRPr lang="hr-HR" dirty="0" smtClean="0"/>
          </a:p>
          <a:p>
            <a:r>
              <a:rPr lang="hr-HR" dirty="0" smtClean="0"/>
              <a:t>SPOL je  skup bioloških karakteristika žena i muškaraca koji se označavaju prirodnima jer je odnos među njima nadopunjavajući budući da se vezuje  za reprodukciju</a:t>
            </a:r>
            <a:r>
              <a:rPr lang="hr-HR" dirty="0" smtClean="0"/>
              <a:t>.</a:t>
            </a:r>
          </a:p>
          <a:p>
            <a:endParaRPr lang="hr-HR" dirty="0" smtClean="0"/>
          </a:p>
          <a:p>
            <a:endParaRPr lang="hr-HR" dirty="0" smtClean="0"/>
          </a:p>
          <a:p>
            <a:r>
              <a:rPr lang="hr-HR" dirty="0" smtClean="0"/>
              <a:t>ROD je društveno i kulturno uvjetovan te služi konstruiranju atributa, uloga i ponašanja što ga određena društva smatraju urođenima i nepromjenjljivima. Ono što se pripisivalo određenom rodu mijenjalo se tijekom povijesti  i kroz promjenu kulturnih, političkih, ekonomskih i obiteljskih paradigmi.  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413056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78898"/>
            <a:ext cx="8915400" cy="4232324"/>
          </a:xfrm>
        </p:spPr>
        <p:txBody>
          <a:bodyPr/>
          <a:lstStyle/>
          <a:p>
            <a:pPr lvl="0"/>
            <a:r>
              <a:rPr lang="hr-HR" dirty="0" smtClean="0"/>
              <a:t>sve je više emisija koje obuhvaćaju  ravnopravnosti spolova  I  OSTALE  NAJVIŠE  USTAVNE  VREDNOTE, odnosno emisija koje se bave promicanjem prava svih, uvjetno govoreći, marginalnih društvenih </a:t>
            </a:r>
            <a:r>
              <a:rPr lang="hr-HR" dirty="0" smtClean="0"/>
              <a:t>skupina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vrlo se rijetko govori o neravnopravnosti muškaraca, što je jednako vidljiv iskaz patrijahalnosti hrvatskog društva (npr. nasilje nad muškarcima kreće se od 13-17 posto</a:t>
            </a:r>
            <a:r>
              <a:rPr lang="hr-HR" dirty="0" smtClean="0"/>
              <a:t>)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najčešća novinarska forma – intervju s čelnicama ureda za ravnopravnost spolova, NVO aktivistkinjama,...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8924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Broj emisija u kategoriji ravnopravnosti</a:t>
            </a:r>
            <a:r>
              <a:rPr lang="hr-HR" baseline="0" dirty="0" smtClean="0"/>
              <a:t> spolova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417962382"/>
              </p:ext>
            </p:extLst>
          </p:nvPr>
        </p:nvGraphicFramePr>
        <p:xfrm>
          <a:off x="1159732" y="1112881"/>
          <a:ext cx="9821306" cy="5650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68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54391916"/>
              </p:ext>
            </p:extLst>
          </p:nvPr>
        </p:nvGraphicFramePr>
        <p:xfrm>
          <a:off x="1504950" y="1317332"/>
          <a:ext cx="9848850" cy="5372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Dodijeljena sredstva</a:t>
            </a:r>
            <a:r>
              <a:rPr lang="hr-HR" baseline="0" dirty="0" smtClean="0"/>
              <a:t> Fonda u kategoriji ravnopravnost spolova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133632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Prosjek intenziteta potpore</a:t>
            </a:r>
            <a:r>
              <a:rPr lang="hr-HR" baseline="0" dirty="0" smtClean="0"/>
              <a:t> po emisiji</a:t>
            </a:r>
            <a:r>
              <a:rPr lang="hr-HR" dirty="0" smtClean="0"/>
              <a:t> u kategoriji</a:t>
            </a:r>
            <a:r>
              <a:rPr lang="hr-HR" baseline="0" dirty="0" smtClean="0"/>
              <a:t> ravnopravnost spolova</a:t>
            </a:r>
            <a:br>
              <a:rPr lang="hr-HR" baseline="0" dirty="0" smtClean="0"/>
            </a:br>
            <a:endParaRPr lang="hr-HR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42988298"/>
              </p:ext>
            </p:extLst>
          </p:nvPr>
        </p:nvGraphicFramePr>
        <p:xfrm>
          <a:off x="1044992" y="1367213"/>
          <a:ext cx="10308807" cy="5490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2994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NAJVIŠE RANGIRANE TV EMISIJE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dirty="0" smtClean="0"/>
              <a:t>1. VTV </a:t>
            </a:r>
            <a:r>
              <a:rPr lang="hr-HR" dirty="0" smtClean="0"/>
              <a:t>– Druga </a:t>
            </a:r>
            <a:r>
              <a:rPr lang="hr-HR" dirty="0" smtClean="0"/>
              <a:t>strana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2. TV </a:t>
            </a:r>
            <a:r>
              <a:rPr lang="hr-HR" dirty="0" smtClean="0"/>
              <a:t>JABUKA – </a:t>
            </a:r>
            <a:r>
              <a:rPr lang="hr-HR" dirty="0" smtClean="0"/>
              <a:t>Egal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3. TV </a:t>
            </a:r>
            <a:r>
              <a:rPr lang="hr-HR" dirty="0" smtClean="0"/>
              <a:t>4 RIJEKE -  Ravnopravne među nama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26098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NAJVIŠE RANGIRANE RADIJSKE </a:t>
            </a:r>
            <a:r>
              <a:rPr lang="hr-HR" dirty="0" smtClean="0"/>
              <a:t>EMISIJE</a:t>
            </a:r>
            <a:br>
              <a:rPr lang="hr-HR" dirty="0" smtClean="0"/>
            </a:b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r-HR" dirty="0" smtClean="0"/>
          </a:p>
          <a:p>
            <a:pPr lvl="0"/>
            <a:r>
              <a:rPr lang="hr-HR" dirty="0" smtClean="0"/>
              <a:t>1. HIT </a:t>
            </a:r>
            <a:r>
              <a:rPr lang="hr-HR" dirty="0" smtClean="0"/>
              <a:t>RADIO – 100 ljudi 100 </a:t>
            </a:r>
            <a:r>
              <a:rPr lang="hr-HR" dirty="0" smtClean="0"/>
              <a:t>ćudi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2. HRVATSKI  </a:t>
            </a:r>
            <a:r>
              <a:rPr lang="hr-HR" dirty="0" smtClean="0"/>
              <a:t>RADIO VUKOVAR – Pozor, govori  </a:t>
            </a:r>
            <a:r>
              <a:rPr lang="hr-HR" dirty="0" smtClean="0"/>
              <a:t>žena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3 .BJELOVARSKO-BILOGORSKI </a:t>
            </a:r>
            <a:r>
              <a:rPr lang="hr-HR" dirty="0" smtClean="0"/>
              <a:t>RADIO – Srijedom po sredini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303705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ZAŠTO</a:t>
            </a:r>
            <a:r>
              <a:rPr lang="hr-HR" dirty="0" smtClean="0"/>
              <a:t>?</a:t>
            </a:r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63908"/>
            <a:ext cx="8915400" cy="4247314"/>
          </a:xfrm>
        </p:spPr>
        <p:txBody>
          <a:bodyPr/>
          <a:lstStyle/>
          <a:p>
            <a:pPr>
              <a:buNone/>
            </a:pPr>
            <a:r>
              <a:rPr lang="hr-HR" dirty="0" smtClean="0"/>
              <a:t> </a:t>
            </a:r>
          </a:p>
          <a:p>
            <a:pPr lvl="0"/>
            <a:r>
              <a:rPr lang="hr-HR" dirty="0" smtClean="0"/>
              <a:t>je sve manji broj emisija na regionalnim i lokalnim medijima o ravnopravnosti žena i muškaraca te rodnih </a:t>
            </a:r>
            <a:r>
              <a:rPr lang="hr-HR" dirty="0" smtClean="0"/>
              <a:t>identiteta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emisija o tim temama nema na nacionalnim TV kanalima, a tek se sporadično mogu čuti na radijima s državnom koncesijom </a:t>
            </a:r>
            <a:endParaRPr lang="hr-HR" dirty="0" smtClean="0"/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se o ženama gotovo uvijek govori u kontekstu </a:t>
            </a:r>
            <a:r>
              <a:rPr lang="hr-HR" dirty="0" smtClean="0"/>
              <a:t>određenih problema</a:t>
            </a:r>
          </a:p>
          <a:p>
            <a:pPr lvl="0"/>
            <a:endParaRPr lang="hr-HR" dirty="0" smtClean="0"/>
          </a:p>
          <a:p>
            <a:pPr lvl="0"/>
            <a:r>
              <a:rPr lang="hr-HR" dirty="0" smtClean="0"/>
              <a:t>je tako malo priče o ljubomori, peglanju kao bračnom kamenu spoticanja, nevoljama s dignutom ili spuštenom wc daskom, ....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xmlns="" val="297932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399</TotalTime>
  <Words>349</Words>
  <Application>Microsoft Office PowerPoint</Application>
  <PresentationFormat>Custom</PresentationFormat>
  <Paragraphs>66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Fond za poticanje pluralizma i raznovrsnosti elektroničkih medija 2012.-2014.  Ravnopravnost spolova/rodova</vt:lpstr>
      <vt:lpstr>Zakon o elektroničkim medijima  - članak 24.:</vt:lpstr>
      <vt:lpstr>Zakon o elektroničkim medijima – članak 64.: </vt:lpstr>
      <vt:lpstr>Slide 4</vt:lpstr>
      <vt:lpstr>Slide 5</vt:lpstr>
      <vt:lpstr>Broj emisija u kategoriji ravnopravnosti spolova </vt:lpstr>
      <vt:lpstr>Dodijeljena sredstva Fonda u kategoriji ravnopravnost spolova </vt:lpstr>
      <vt:lpstr>Prosjek intenziteta potpore po emisiji u kategoriji ravnopravnost spolova </vt:lpstr>
      <vt:lpstr>NAJVIŠE RANGIRANE TV EMISIJE </vt:lpstr>
      <vt:lpstr>NAJVIŠE RANGIRANE RADIJSKE EMISIJE </vt:lpstr>
      <vt:lpstr>ZAŠTO?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Josip Marušić</dc:creator>
  <cp:lastModifiedBy>ZGH-DS</cp:lastModifiedBy>
  <cp:revision>17</cp:revision>
  <cp:lastPrinted>2015-06-08T07:55:10Z</cp:lastPrinted>
  <dcterms:created xsi:type="dcterms:W3CDTF">2015-06-08T07:46:46Z</dcterms:created>
  <dcterms:modified xsi:type="dcterms:W3CDTF">2015-06-09T05:54:54Z</dcterms:modified>
</cp:coreProperties>
</file>