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57" r:id="rId2"/>
    <p:sldId id="273" r:id="rId3"/>
    <p:sldId id="274" r:id="rId4"/>
    <p:sldId id="278" r:id="rId5"/>
    <p:sldId id="298" r:id="rId6"/>
    <p:sldId id="297" r:id="rId7"/>
    <p:sldId id="262" r:id="rId8"/>
    <p:sldId id="299" r:id="rId9"/>
    <p:sldId id="285" r:id="rId10"/>
    <p:sldId id="302" r:id="rId11"/>
    <p:sldId id="316" r:id="rId12"/>
    <p:sldId id="300" r:id="rId13"/>
    <p:sldId id="321" r:id="rId14"/>
    <p:sldId id="301" r:id="rId15"/>
    <p:sldId id="303" r:id="rId16"/>
    <p:sldId id="304" r:id="rId17"/>
    <p:sldId id="315" r:id="rId18"/>
    <p:sldId id="322" r:id="rId19"/>
    <p:sldId id="306" r:id="rId20"/>
    <p:sldId id="319" r:id="rId21"/>
    <p:sldId id="310" r:id="rId22"/>
    <p:sldId id="311" r:id="rId23"/>
    <p:sldId id="307" r:id="rId24"/>
    <p:sldId id="309" r:id="rId25"/>
    <p:sldId id="312" r:id="rId26"/>
    <p:sldId id="317" r:id="rId27"/>
    <p:sldId id="323" r:id="rId28"/>
    <p:sldId id="324" r:id="rId29"/>
    <p:sldId id="325" r:id="rId30"/>
    <p:sldId id="291" r:id="rId31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1A5C"/>
    <a:srgbClr val="CAB6E8"/>
    <a:srgbClr val="336600"/>
    <a:srgbClr val="003300"/>
    <a:srgbClr val="F2C956"/>
    <a:srgbClr val="6600CC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0A25EDE-A9D7-4B58-84E1-07947DB11B1C}" type="datetimeFigureOut">
              <a:rPr lang="hr-HR"/>
              <a:pPr>
                <a:defRPr/>
              </a:pPr>
              <a:t>8.6.2015.</a:t>
            </a:fld>
            <a:endParaRPr lang="hr-H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671"/>
            <a:ext cx="2946400" cy="4969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671"/>
            <a:ext cx="2946400" cy="4969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C369A52-1F3F-4576-B50B-5F4B9EA0AF8C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6168964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772CEB9-E5C9-44D9-BF9B-560E6CBA2E99}" type="datetimeFigureOut">
              <a:rPr lang="hr-HR"/>
              <a:pPr>
                <a:defRPr/>
              </a:pPr>
              <a:t>8.6.2015.</a:t>
            </a:fld>
            <a:endParaRPr lang="hr-H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hr-HR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5629"/>
            <a:ext cx="5438775" cy="44679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hr-HR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671"/>
            <a:ext cx="2946400" cy="4969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671"/>
            <a:ext cx="2946400" cy="49696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09D98C9-20CE-472B-A223-71A9A01689C0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2349620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F802253-8922-4B63-AFA4-1749B709F118}" type="datetimeFigureOut">
              <a:rPr lang="hr-HR"/>
              <a:pPr>
                <a:defRPr/>
              </a:pPr>
              <a:t>8.6.2015.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hr-HR"/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7A5085C-4D5E-4141-8235-78FBF633D737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729CC-7586-4589-9ABC-D676A3FEF838}" type="datetimeFigureOut">
              <a:rPr lang="hr-HR"/>
              <a:pPr>
                <a:defRPr/>
              </a:pPr>
              <a:t>8.6.2015.</a:t>
            </a:fld>
            <a:endParaRPr lang="hr-HR"/>
          </a:p>
        </p:txBody>
      </p:sp>
      <p:sp>
        <p:nvSpPr>
          <p:cNvPr id="5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D761E-F146-49A8-800F-EFFE5CF30EE4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11EC500-5A6A-4E8F-8B57-C1BBFD512C6D}" type="datetimeFigureOut">
              <a:rPr lang="hr-HR"/>
              <a:pPr>
                <a:defRPr/>
              </a:pPr>
              <a:t>8.6.2015.</a:t>
            </a:fld>
            <a:endParaRPr lang="hr-H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hr-HR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83EA8DC-C870-4E8D-98D6-B90CCF077E1E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E5BE1-AF67-41E0-B797-3945CE0F13B8}" type="datetimeFigureOut">
              <a:rPr lang="hr-HR"/>
              <a:pPr>
                <a:defRPr/>
              </a:pPr>
              <a:t>8.6.2015.</a:t>
            </a:fld>
            <a:endParaRPr lang="hr-HR"/>
          </a:p>
        </p:txBody>
      </p:sp>
      <p:sp>
        <p:nvSpPr>
          <p:cNvPr id="6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73B86A-DBA6-42C1-9655-826A7B3CBAE2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62B9D-43E5-4E54-AFAF-7876FE10C23E}" type="datetimeFigureOut">
              <a:rPr lang="hr-HR"/>
              <a:pPr>
                <a:defRPr/>
              </a:pPr>
              <a:t>8.6.2015.</a:t>
            </a:fld>
            <a:endParaRPr lang="hr-HR"/>
          </a:p>
        </p:txBody>
      </p:sp>
      <p:sp>
        <p:nvSpPr>
          <p:cNvPr id="8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2B6E1-BE9B-4CFB-BDFE-B98CB2530DAA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88D87-B139-4DEC-8957-A2BCD4607704}" type="datetimeFigureOut">
              <a:rPr lang="hr-HR"/>
              <a:pPr>
                <a:defRPr/>
              </a:pPr>
              <a:t>8.6.2015.</a:t>
            </a:fld>
            <a:endParaRPr lang="hr-HR"/>
          </a:p>
        </p:txBody>
      </p:sp>
      <p:sp>
        <p:nvSpPr>
          <p:cNvPr id="4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31ADE-A3C1-412D-B25E-E2ECAE8F1517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3DE7E4-007F-499A-BE8C-83697A017E3A}" type="datetimeFigureOut">
              <a:rPr lang="hr-HR"/>
              <a:pPr>
                <a:defRPr/>
              </a:pPr>
              <a:t>8.6.2015.</a:t>
            </a:fld>
            <a:endParaRPr lang="hr-HR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hr-HR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78F31C3-E7E6-44EB-9FA6-C0F7C0E7D916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0D205-80F7-4FFF-9F81-7E6076F3953D}" type="datetimeFigureOut">
              <a:rPr lang="hr-HR"/>
              <a:pPr>
                <a:defRPr/>
              </a:pPr>
              <a:t>8.6.2015.</a:t>
            </a:fld>
            <a:endParaRPr lang="hr-HR"/>
          </a:p>
        </p:txBody>
      </p:sp>
      <p:sp>
        <p:nvSpPr>
          <p:cNvPr id="6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CF67A-187A-4081-94A5-15F0749199FE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ound Single Corner Rectangle 10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8810148-ED8C-4F7B-92EC-1FC6EF01E5CB}" type="datetimeFigureOut">
              <a:rPr lang="hr-HR"/>
              <a:pPr>
                <a:defRPr/>
              </a:pPr>
              <a:t>8.6.2015.</a:t>
            </a:fld>
            <a:endParaRPr lang="hr-H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hr-H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FE0E643-6819-4CB1-A43A-CA57FF47877E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08B75-15FF-466F-A195-8663202B5E96}" type="datetimeFigureOut">
              <a:rPr lang="hr-HR"/>
              <a:pPr>
                <a:defRPr/>
              </a:pPr>
              <a:t>8.6.2015.</a:t>
            </a:fld>
            <a:endParaRPr lang="hr-HR"/>
          </a:p>
        </p:txBody>
      </p:sp>
      <p:sp>
        <p:nvSpPr>
          <p:cNvPr id="5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DF683-E485-4F7D-B2E3-4E90A0A3FACE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DFD71-DD9C-4BD4-8D05-C966D41EF139}" type="datetimeFigureOut">
              <a:rPr lang="hr-HR"/>
              <a:pPr>
                <a:defRPr/>
              </a:pPr>
              <a:t>8.6.2015.</a:t>
            </a:fld>
            <a:endParaRPr lang="hr-HR"/>
          </a:p>
        </p:txBody>
      </p:sp>
      <p:sp>
        <p:nvSpPr>
          <p:cNvPr id="5" name="Footer Placeholder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C84A8-6DEC-4C7F-87EA-87A38C9217D1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1" name="Text Placeholder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64CE966C-B0E6-472C-886E-963FBF952372}" type="datetimeFigureOut">
              <a:rPr lang="hr-HR"/>
              <a:pPr>
                <a:defRPr/>
              </a:pPr>
              <a:t>8.6.2015.</a:t>
            </a:fld>
            <a:endParaRPr lang="hr-HR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hr-H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bg2">
                    <a:shade val="5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E63D161-B025-47FE-BE59-5B2F6357BDEA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5" r:id="rId2"/>
    <p:sldLayoutId id="2147483673" r:id="rId3"/>
    <p:sldLayoutId id="2147483666" r:id="rId4"/>
    <p:sldLayoutId id="2147483667" r:id="rId5"/>
    <p:sldLayoutId id="2147483668" r:id="rId6"/>
    <p:sldLayoutId id="2147483674" r:id="rId7"/>
    <p:sldLayoutId id="2147483669" r:id="rId8"/>
    <p:sldLayoutId id="2147483675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B4C79D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B4C79D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B4C79D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B4C79D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B4C79D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B4C79D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B4C79D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B4C79D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B4C79D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FFB00D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FFB00D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FFF509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s.hr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taklenilabirint.prs.hr/" TargetMode="Externa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6.jpe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41.jpeg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microsoft.com/office/2007/relationships/hdphoto" Target="../media/hdphoto1.wdp"/><Relationship Id="rId4" Type="http://schemas.openxmlformats.org/officeDocument/2006/relationships/image" Target="../media/image4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3"/>
          <p:cNvSpPr txBox="1">
            <a:spLocks noChangeArrowheads="1"/>
          </p:cNvSpPr>
          <p:nvPr/>
        </p:nvSpPr>
        <p:spPr bwMode="auto">
          <a:xfrm>
            <a:off x="755650" y="404813"/>
            <a:ext cx="7688263" cy="1846262"/>
          </a:xfrm>
          <a:prstGeom prst="rect">
            <a:avLst/>
          </a:prstGeom>
          <a:solidFill>
            <a:srgbClr val="C5F2A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r-HR" sz="2800" b="1">
                <a:solidFill>
                  <a:srgbClr val="A21A5C"/>
                </a:solidFill>
                <a:latin typeface="Hobo Std"/>
              </a:rPr>
              <a:t>Poticanje medijske pismenosti na temu rodne ravnopravnosti i borbe protiv rodnih stereotipa u medijima</a:t>
            </a:r>
          </a:p>
          <a:p>
            <a:pPr algn="ctr"/>
            <a:endParaRPr lang="hr-HR" sz="1400"/>
          </a:p>
          <a:p>
            <a:pPr algn="ctr"/>
            <a:r>
              <a:rPr lang="hr-HR" sz="1600">
                <a:latin typeface="Bodoni MT"/>
              </a:rPr>
              <a:t>Vijeće za elektroničke medije, Zagreb, 9.6.2015.</a:t>
            </a:r>
          </a:p>
        </p:txBody>
      </p:sp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900113" y="4665663"/>
            <a:ext cx="7272337" cy="396875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2000" b="1">
                <a:solidFill>
                  <a:schemeClr val="bg1"/>
                </a:solidFill>
                <a:latin typeface="Baskerville Old Face"/>
              </a:rPr>
              <a:t>PRAVOBRANITELJICA ZA RAVNOPRAVNOST SPOLOVA</a:t>
            </a: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395288" y="5062538"/>
            <a:ext cx="8281987" cy="30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hr-HR" sz="1400" b="0" dirty="0" err="1" smtClean="0">
                <a:cs typeface="+mn-cs"/>
              </a:rPr>
              <a:t>Preobraženska</a:t>
            </a:r>
            <a:r>
              <a:rPr lang="hr-HR" sz="1400" b="0" dirty="0" smtClean="0">
                <a:cs typeface="+mn-cs"/>
              </a:rPr>
              <a:t> 4/I, 10000 Zagreb, </a:t>
            </a:r>
            <a:r>
              <a:rPr lang="hr-HR" sz="1400" b="0" dirty="0" err="1" smtClean="0">
                <a:cs typeface="+mn-cs"/>
              </a:rPr>
              <a:t>tel</a:t>
            </a:r>
            <a:r>
              <a:rPr lang="hr-HR" sz="1400" b="0" dirty="0" smtClean="0">
                <a:cs typeface="+mn-cs"/>
              </a:rPr>
              <a:t>: 48 48 100, </a:t>
            </a:r>
            <a:r>
              <a:rPr lang="hr-HR" sz="1400" b="0" dirty="0" smtClean="0">
                <a:solidFill>
                  <a:schemeClr val="tx2">
                    <a:lumMod val="75000"/>
                  </a:schemeClr>
                </a:solidFill>
                <a:cs typeface="+mn-cs"/>
              </a:rPr>
              <a:t>ravnopravnost@</a:t>
            </a:r>
            <a:r>
              <a:rPr lang="hr-HR" sz="1400" b="0" dirty="0" err="1" smtClean="0">
                <a:solidFill>
                  <a:schemeClr val="tx2">
                    <a:lumMod val="75000"/>
                  </a:schemeClr>
                </a:solidFill>
                <a:cs typeface="+mn-cs"/>
              </a:rPr>
              <a:t>prs.hr</a:t>
            </a:r>
            <a:r>
              <a:rPr lang="hr-HR" sz="1400" b="0" dirty="0" smtClean="0">
                <a:cs typeface="+mn-cs"/>
              </a:rPr>
              <a:t>, www.prs.hr</a:t>
            </a:r>
          </a:p>
        </p:txBody>
      </p:sp>
      <p:sp>
        <p:nvSpPr>
          <p:cNvPr id="15364" name="TextBox 1"/>
          <p:cNvSpPr txBox="1">
            <a:spLocks noChangeArrowheads="1"/>
          </p:cNvSpPr>
          <p:nvPr/>
        </p:nvSpPr>
        <p:spPr bwMode="auto">
          <a:xfrm>
            <a:off x="1260475" y="5373688"/>
            <a:ext cx="6689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r-HR" b="1">
                <a:solidFill>
                  <a:srgbClr val="A21A5C"/>
                </a:solidFill>
              </a:rPr>
              <a:t>Višnja Ljubičić, dipl.iur., </a:t>
            </a:r>
            <a:r>
              <a:rPr lang="hr-HR" sz="1400" b="1">
                <a:solidFill>
                  <a:srgbClr val="A21A5C"/>
                </a:solidFill>
              </a:rPr>
              <a:t>pravobraniteljica za ravnopravnost spolova</a:t>
            </a:r>
          </a:p>
        </p:txBody>
      </p:sp>
      <p:pic>
        <p:nvPicPr>
          <p:cNvPr id="15365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35813" y="5641975"/>
            <a:ext cx="1628775" cy="88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975" y="2349500"/>
            <a:ext cx="4211638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7563" y="188913"/>
            <a:ext cx="7693025" cy="522287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800" b="1" dirty="0">
                <a:solidFill>
                  <a:srgbClr val="A21A5C"/>
                </a:solidFill>
                <a:latin typeface="Cambria" pitchFamily="18" charset="0"/>
                <a:cs typeface="+mn-cs"/>
              </a:rPr>
              <a:t>Zakonodavni okvir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9911898">
            <a:off x="639763" y="1076325"/>
            <a:ext cx="1335087" cy="16589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  <p:sp>
        <p:nvSpPr>
          <p:cNvPr id="16387" name="TextBox 3"/>
          <p:cNvSpPr txBox="1">
            <a:spLocks noChangeArrowheads="1"/>
          </p:cNvSpPr>
          <p:nvPr/>
        </p:nvSpPr>
        <p:spPr bwMode="auto">
          <a:xfrm>
            <a:off x="2411413" y="1052513"/>
            <a:ext cx="62642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r-HR" sz="2000" b="1">
                <a:solidFill>
                  <a:srgbClr val="A21A5C"/>
                </a:solidFill>
              </a:rPr>
              <a:t>Zakon o ravnopravnosti spolova </a:t>
            </a:r>
            <a:r>
              <a:rPr lang="hr-HR" sz="1400"/>
              <a:t>(NN 116/2003., 82/2008.)</a:t>
            </a:r>
          </a:p>
        </p:txBody>
      </p:sp>
      <p:sp>
        <p:nvSpPr>
          <p:cNvPr id="16388" name="TextBox 4"/>
          <p:cNvSpPr txBox="1">
            <a:spLocks noChangeArrowheads="1"/>
          </p:cNvSpPr>
          <p:nvPr/>
        </p:nvSpPr>
        <p:spPr bwMode="auto">
          <a:xfrm>
            <a:off x="2413000" y="1679575"/>
            <a:ext cx="60975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r-HR" b="1">
                <a:solidFill>
                  <a:srgbClr val="7030A0"/>
                </a:solidFill>
                <a:latin typeface="Verdana" pitchFamily="34" charset="0"/>
              </a:rPr>
              <a:t>Zakon o suzbijanju diskriminacije </a:t>
            </a:r>
            <a:r>
              <a:rPr lang="hr-HR" sz="1400">
                <a:latin typeface="Verdana" pitchFamily="34" charset="0"/>
              </a:rPr>
              <a:t>(NN 85/2008.)</a:t>
            </a:r>
          </a:p>
        </p:txBody>
      </p:sp>
      <p:pic>
        <p:nvPicPr>
          <p:cNvPr id="16389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57761">
            <a:off x="766763" y="2532063"/>
            <a:ext cx="10795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2194863">
            <a:off x="909638" y="4545013"/>
            <a:ext cx="1135062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TextBox 7"/>
          <p:cNvSpPr txBox="1">
            <a:spLocks noChangeArrowheads="1"/>
          </p:cNvSpPr>
          <p:nvPr/>
        </p:nvSpPr>
        <p:spPr bwMode="auto">
          <a:xfrm>
            <a:off x="2413000" y="2349500"/>
            <a:ext cx="60975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r-HR">
                <a:solidFill>
                  <a:srgbClr val="7030A0"/>
                </a:solidFill>
                <a:latin typeface="Verdana" pitchFamily="34" charset="0"/>
              </a:rPr>
              <a:t>Nacionalna politika za ravnopravnost spolova </a:t>
            </a:r>
            <a:r>
              <a:rPr lang="hr-HR" sz="1400">
                <a:latin typeface="Verdana" pitchFamily="34" charset="0"/>
              </a:rPr>
              <a:t>(NN 88/2011.)</a:t>
            </a:r>
          </a:p>
        </p:txBody>
      </p:sp>
      <p:sp>
        <p:nvSpPr>
          <p:cNvPr id="16392" name="TextBox 8"/>
          <p:cNvSpPr txBox="1">
            <a:spLocks noChangeArrowheads="1"/>
          </p:cNvSpPr>
          <p:nvPr/>
        </p:nvSpPr>
        <p:spPr bwMode="auto">
          <a:xfrm>
            <a:off x="2417763" y="3236913"/>
            <a:ext cx="4948237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r-HR">
                <a:solidFill>
                  <a:srgbClr val="7030A0"/>
                </a:solidFill>
                <a:latin typeface="Verdana" pitchFamily="34" charset="0"/>
              </a:rPr>
              <a:t>Zakoni koji reguliraju područja iz RS-a i </a:t>
            </a:r>
            <a:r>
              <a:rPr lang="hr-HR" sz="1400">
                <a:solidFill>
                  <a:srgbClr val="7030A0"/>
                </a:solidFill>
                <a:latin typeface="Verdana" pitchFamily="34" charset="0"/>
              </a:rPr>
              <a:t>odredbe ugrađene u druge zakone</a:t>
            </a:r>
          </a:p>
          <a:p>
            <a:endParaRPr lang="hr-HR" sz="1400" i="1">
              <a:latin typeface="Verdana" pitchFamily="34" charset="0"/>
            </a:endParaRPr>
          </a:p>
        </p:txBody>
      </p:sp>
      <p:sp>
        <p:nvSpPr>
          <p:cNvPr id="16393" name="TextBox 9"/>
          <p:cNvSpPr txBox="1">
            <a:spLocks noChangeArrowheads="1"/>
          </p:cNvSpPr>
          <p:nvPr/>
        </p:nvSpPr>
        <p:spPr bwMode="auto">
          <a:xfrm>
            <a:off x="3132138" y="4292600"/>
            <a:ext cx="51847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hr-HR">
              <a:latin typeface="Verdana" pitchFamily="34" charset="0"/>
            </a:endParaRPr>
          </a:p>
        </p:txBody>
      </p:sp>
      <p:sp>
        <p:nvSpPr>
          <p:cNvPr id="16394" name="TextBox 10"/>
          <p:cNvSpPr txBox="1">
            <a:spLocks noChangeArrowheads="1"/>
          </p:cNvSpPr>
          <p:nvPr/>
        </p:nvSpPr>
        <p:spPr bwMode="auto">
          <a:xfrm>
            <a:off x="2408238" y="4232275"/>
            <a:ext cx="4948237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r-HR">
                <a:solidFill>
                  <a:srgbClr val="7030A0"/>
                </a:solidFill>
                <a:latin typeface="Verdana" pitchFamily="34" charset="0"/>
              </a:rPr>
              <a:t>Međunarodni dokumenti – UN i EU</a:t>
            </a:r>
          </a:p>
          <a:p>
            <a:r>
              <a:rPr lang="hr-HR" sz="1200">
                <a:latin typeface="Verdana" pitchFamily="34" charset="0"/>
              </a:rPr>
              <a:t>CEDAW – Konvencija o uklanjanju svih oblika diskriminacije žena</a:t>
            </a:r>
          </a:p>
          <a:p>
            <a:r>
              <a:rPr lang="hr-HR" sz="1200">
                <a:latin typeface="Verdana" pitchFamily="34" charset="0"/>
              </a:rPr>
              <a:t>Pekinška deklaracija i plan djelovanja</a:t>
            </a:r>
          </a:p>
          <a:p>
            <a:r>
              <a:rPr lang="hr-HR" sz="1200">
                <a:latin typeface="Verdana" pitchFamily="34" charset="0"/>
              </a:rPr>
              <a:t>Istanbulska konvencija</a:t>
            </a:r>
          </a:p>
          <a:p>
            <a:r>
              <a:rPr lang="hr-HR" sz="1200">
                <a:latin typeface="Verdana" pitchFamily="34" charset="0"/>
              </a:rPr>
              <a:t>itd.</a:t>
            </a:r>
          </a:p>
        </p:txBody>
      </p:sp>
      <p:pic>
        <p:nvPicPr>
          <p:cNvPr id="16395" name="Picture 10" descr="book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225767">
            <a:off x="7758113" y="3802063"/>
            <a:ext cx="631825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6" name="Picture 8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1462420">
            <a:off x="7712075" y="4527550"/>
            <a:ext cx="9001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7" name="Picture 1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545070">
            <a:off x="7845425" y="5268913"/>
            <a:ext cx="633413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8" name="Picture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890963" y="5495925"/>
            <a:ext cx="1571625" cy="85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4"/>
          <p:cNvSpPr txBox="1">
            <a:spLocks noChangeArrowheads="1"/>
          </p:cNvSpPr>
          <p:nvPr/>
        </p:nvSpPr>
        <p:spPr bwMode="auto">
          <a:xfrm>
            <a:off x="695325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95325" y="527050"/>
            <a:ext cx="7693025" cy="338138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1600" b="1" dirty="0">
                <a:solidFill>
                  <a:srgbClr val="A21A5C"/>
                </a:solidFill>
                <a:latin typeface="Cambria" pitchFamily="18" charset="0"/>
                <a:cs typeface="+mn-cs"/>
              </a:rPr>
              <a:t>neovisno tijelo za suzbijanje diskriminacije u području ravnopravnosti spolova</a:t>
            </a:r>
          </a:p>
        </p:txBody>
      </p:sp>
      <p:sp>
        <p:nvSpPr>
          <p:cNvPr id="17411" name="Text Box 9"/>
          <p:cNvSpPr txBox="1">
            <a:spLocks noChangeArrowheads="1"/>
          </p:cNvSpPr>
          <p:nvPr/>
        </p:nvSpPr>
        <p:spPr bwMode="auto">
          <a:xfrm>
            <a:off x="715963" y="1292225"/>
            <a:ext cx="493553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>
                <a:latin typeface="Cambria" pitchFamily="18" charset="0"/>
              </a:rPr>
              <a:t>Pravobranitelja/icu imenuje i razrješava Hrvatski sabor na prijedlog Vlade RH. </a:t>
            </a:r>
            <a:r>
              <a:rPr lang="hr-HR" sz="1400">
                <a:latin typeface="Cambria" pitchFamily="18" charset="0"/>
              </a:rPr>
              <a:t>Mandat 8 godina.</a:t>
            </a:r>
          </a:p>
        </p:txBody>
      </p:sp>
      <p:pic>
        <p:nvPicPr>
          <p:cNvPr id="17412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1125538"/>
            <a:ext cx="2449513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Box 7"/>
          <p:cNvSpPr txBox="1">
            <a:spLocks noChangeArrowheads="1"/>
          </p:cNvSpPr>
          <p:nvPr/>
        </p:nvSpPr>
        <p:spPr bwMode="auto">
          <a:xfrm>
            <a:off x="1042988" y="1989138"/>
            <a:ext cx="33845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r-HR" sz="1600" b="1">
                <a:solidFill>
                  <a:srgbClr val="A21A5C"/>
                </a:solidFill>
                <a:latin typeface="Cambria" pitchFamily="18" charset="0"/>
              </a:rPr>
              <a:t>U  o k v i r u  s v o g a  r a d a :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395288" y="2420938"/>
            <a:ext cx="8496300" cy="400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spcBef>
                <a:spcPct val="50000"/>
              </a:spcBef>
              <a:buClr>
                <a:srgbClr val="CC0000"/>
              </a:buClr>
              <a:buFont typeface="Arial" charset="0"/>
              <a:buChar char="•"/>
            </a:pPr>
            <a:r>
              <a:rPr lang="hr-HR" sz="1600" b="1">
                <a:solidFill>
                  <a:srgbClr val="A21A5C"/>
                </a:solidFill>
              </a:rPr>
              <a:t>Zaprima prijave </a:t>
            </a:r>
            <a:r>
              <a:rPr lang="hr-HR" sz="1600"/>
              <a:t>svih fizičkih i pravnih osoba vezane uz diskriminaciju u području ravnopravnosti spolova;</a:t>
            </a:r>
          </a:p>
          <a:p>
            <a:pPr marL="285750" indent="-285750">
              <a:spcBef>
                <a:spcPct val="50000"/>
              </a:spcBef>
              <a:buClr>
                <a:srgbClr val="CC0000"/>
              </a:buClr>
              <a:buFont typeface="Arial" charset="0"/>
              <a:buChar char="•"/>
            </a:pPr>
            <a:r>
              <a:rPr lang="hr-HR" sz="1600" b="1">
                <a:solidFill>
                  <a:srgbClr val="A21A5C"/>
                </a:solidFill>
              </a:rPr>
              <a:t>Pruža pomoć </a:t>
            </a:r>
            <a:r>
              <a:rPr lang="hr-HR" sz="1600"/>
              <a:t>fizičkim i pravnim osobama koje su podnijele pritužbu zbog spolne diskriminacije pri pokretanju sudskog postupka;</a:t>
            </a:r>
          </a:p>
          <a:p>
            <a:pPr marL="285750" indent="-285750">
              <a:spcBef>
                <a:spcPct val="50000"/>
              </a:spcBef>
              <a:buClr>
                <a:srgbClr val="CC0000"/>
              </a:buClr>
              <a:buFont typeface="Arial" charset="0"/>
              <a:buChar char="•"/>
            </a:pPr>
            <a:r>
              <a:rPr lang="hr-HR" sz="1600"/>
              <a:t>Poduzima radnje</a:t>
            </a:r>
            <a:r>
              <a:rPr lang="hr-HR" sz="1600" b="1">
                <a:solidFill>
                  <a:srgbClr val="A21A5C"/>
                </a:solidFill>
              </a:rPr>
              <a:t> ispitivanja </a:t>
            </a:r>
            <a:r>
              <a:rPr lang="hr-HR" sz="1600"/>
              <a:t>pojedinačnih prijava </a:t>
            </a:r>
            <a:r>
              <a:rPr lang="hr-HR" sz="1600" b="1">
                <a:solidFill>
                  <a:srgbClr val="A21A5C"/>
                </a:solidFill>
              </a:rPr>
              <a:t>do pokretanja sudskog spora</a:t>
            </a:r>
            <a:r>
              <a:rPr lang="hr-HR" sz="1600"/>
              <a:t>;</a:t>
            </a:r>
          </a:p>
          <a:p>
            <a:pPr marL="285750" indent="-285750">
              <a:spcBef>
                <a:spcPct val="50000"/>
              </a:spcBef>
              <a:buClr>
                <a:srgbClr val="CC0000"/>
              </a:buClr>
              <a:buFont typeface="Arial" charset="0"/>
              <a:buChar char="•"/>
            </a:pPr>
            <a:r>
              <a:rPr lang="hr-HR" sz="1600"/>
              <a:t>Uz pristanak stranaka </a:t>
            </a:r>
            <a:r>
              <a:rPr lang="hr-HR" sz="1600" b="1">
                <a:solidFill>
                  <a:srgbClr val="A21A5C"/>
                </a:solidFill>
              </a:rPr>
              <a:t>provodi postupak mirenja </a:t>
            </a:r>
            <a:r>
              <a:rPr lang="hr-HR" sz="1600"/>
              <a:t>uz mogućnost sklapanja izvan sudske nagodbe;</a:t>
            </a:r>
          </a:p>
          <a:p>
            <a:pPr marL="285750" indent="-285750">
              <a:spcBef>
                <a:spcPct val="50000"/>
              </a:spcBef>
              <a:buClr>
                <a:srgbClr val="CC0000"/>
              </a:buClr>
              <a:buFont typeface="Arial" charset="0"/>
              <a:buChar char="•"/>
            </a:pPr>
            <a:r>
              <a:rPr lang="hr-HR" sz="1600"/>
              <a:t>Prikuplja i analizira </a:t>
            </a:r>
            <a:r>
              <a:rPr lang="hr-HR" sz="1600" b="1">
                <a:solidFill>
                  <a:srgbClr val="A21A5C"/>
                </a:solidFill>
              </a:rPr>
              <a:t>statističke podatke</a:t>
            </a:r>
            <a:r>
              <a:rPr lang="hr-HR" sz="1600"/>
              <a:t> o slučajevima spolne diskriminacije;</a:t>
            </a:r>
          </a:p>
          <a:p>
            <a:pPr marL="285750" indent="-285750">
              <a:spcBef>
                <a:spcPct val="50000"/>
              </a:spcBef>
              <a:buClr>
                <a:srgbClr val="CC0000"/>
              </a:buClr>
              <a:buFont typeface="Arial" charset="0"/>
              <a:buChar char="•"/>
            </a:pPr>
            <a:r>
              <a:rPr lang="hr-HR" sz="1600"/>
              <a:t>Provodi </a:t>
            </a:r>
            <a:r>
              <a:rPr lang="hr-HR" sz="1600" b="1">
                <a:solidFill>
                  <a:srgbClr val="A21A5C"/>
                </a:solidFill>
              </a:rPr>
              <a:t>neovisna istraživanja </a:t>
            </a:r>
            <a:r>
              <a:rPr lang="hr-HR" sz="1600"/>
              <a:t>o diskriminaciji, objavljuje neovisna izvješća i razmjenjuje raspoložive informacije s odgovarajućim europskim tijelima.</a:t>
            </a:r>
          </a:p>
          <a:p>
            <a:pPr marL="285750" indent="-285750">
              <a:spcBef>
                <a:spcPct val="50000"/>
              </a:spcBef>
              <a:buClr>
                <a:srgbClr val="CC0000"/>
              </a:buClr>
              <a:buFont typeface="Arial" charset="0"/>
              <a:buChar char="•"/>
            </a:pPr>
            <a:r>
              <a:rPr lang="hr-HR" sz="1600"/>
              <a:t>Sudjeluje kao </a:t>
            </a:r>
            <a:r>
              <a:rPr lang="hr-HR" sz="1600" b="1">
                <a:solidFill>
                  <a:srgbClr val="A21A5C"/>
                </a:solidFill>
              </a:rPr>
              <a:t>umješačica u sudskom postupku o diskriminaciji </a:t>
            </a:r>
            <a:r>
              <a:rPr lang="hr-HR" sz="1600"/>
              <a:t>iz nadležnosti na strani pritužitelja/ice (temeljem čl. 21. Zakona o suzbijanju diskriminacije, kao tijelo koje se </a:t>
            </a:r>
            <a:r>
              <a:rPr lang="pl-PL" sz="1600"/>
              <a:t>bavi zaštitom prava na jednako postupanje.</a:t>
            </a:r>
            <a:endParaRPr lang="hr-HR" sz="1600"/>
          </a:p>
        </p:txBody>
      </p:sp>
      <p:sp>
        <p:nvSpPr>
          <p:cNvPr id="6" name="TextBox 5"/>
          <p:cNvSpPr txBox="1"/>
          <p:nvPr/>
        </p:nvSpPr>
        <p:spPr>
          <a:xfrm>
            <a:off x="900113" y="865188"/>
            <a:ext cx="7200900" cy="3079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1400" dirty="0">
                <a:solidFill>
                  <a:srgbClr val="A21A5C"/>
                </a:solidFill>
                <a:latin typeface="+mn-lt"/>
                <a:cs typeface="+mn-cs"/>
              </a:rPr>
              <a:t>osnovano Zakonom o ravnopravnosti spolova</a:t>
            </a:r>
            <a:endParaRPr lang="en-US" sz="1400" dirty="0">
              <a:solidFill>
                <a:srgbClr val="A21A5C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4"/>
          <p:cNvSpPr txBox="1">
            <a:spLocks noChangeArrowheads="1"/>
          </p:cNvSpPr>
          <p:nvPr/>
        </p:nvSpPr>
        <p:spPr bwMode="auto">
          <a:xfrm>
            <a:off x="695325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sp>
        <p:nvSpPr>
          <p:cNvPr id="18434" name="Title 4"/>
          <p:cNvSpPr txBox="1">
            <a:spLocks/>
          </p:cNvSpPr>
          <p:nvPr/>
        </p:nvSpPr>
        <p:spPr bwMode="auto">
          <a:xfrm>
            <a:off x="695325" y="527050"/>
            <a:ext cx="7693025" cy="4635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hr-HR" sz="200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Doseg ovlasti Pravobraniteljice</a:t>
            </a:r>
            <a:endParaRPr lang="en-GB" sz="200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8435" name="Content Placeholder 5"/>
          <p:cNvSpPr txBox="1">
            <a:spLocks/>
          </p:cNvSpPr>
          <p:nvPr/>
        </p:nvSpPr>
        <p:spPr bwMode="auto">
          <a:xfrm>
            <a:off x="796925" y="1268413"/>
            <a:ext cx="411797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hr-HR" sz="1900"/>
              <a:t>Sva</a:t>
            </a:r>
            <a:r>
              <a:rPr lang="hr-HR" sz="1900" b="1">
                <a:solidFill>
                  <a:srgbClr val="A21A5C"/>
                </a:solidFill>
              </a:rPr>
              <a:t> područja društvenog života, a posebno:</a:t>
            </a:r>
          </a:p>
          <a:p>
            <a:pPr>
              <a:lnSpc>
                <a:spcPct val="80000"/>
              </a:lnSpc>
              <a:spcBef>
                <a:spcPts val="25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hr-HR" sz="1900" b="1">
              <a:solidFill>
                <a:srgbClr val="A21A5C"/>
              </a:solidFill>
            </a:endParaRPr>
          </a:p>
          <a:p>
            <a:pPr marL="547688" lvl="1" indent="-200025">
              <a:lnSpc>
                <a:spcPct val="80000"/>
              </a:lnSpc>
              <a:spcBef>
                <a:spcPts val="250"/>
              </a:spcBef>
              <a:buClr>
                <a:schemeClr val="accent1"/>
              </a:buClr>
              <a:buSzPct val="100000"/>
              <a:buFont typeface="Verdana" pitchFamily="34" charset="0"/>
              <a:buChar char="◦"/>
            </a:pPr>
            <a:r>
              <a:rPr lang="hr-HR" sz="1900"/>
              <a:t>Područje zapošljavanja i rada</a:t>
            </a:r>
          </a:p>
          <a:p>
            <a:pPr marL="547688" lvl="1" indent="-200025">
              <a:lnSpc>
                <a:spcPct val="80000"/>
              </a:lnSpc>
              <a:spcBef>
                <a:spcPts val="250"/>
              </a:spcBef>
              <a:buClr>
                <a:schemeClr val="accent1"/>
              </a:buClr>
              <a:buSzPct val="100000"/>
              <a:buFont typeface="Verdana" pitchFamily="34" charset="0"/>
              <a:buChar char="◦"/>
            </a:pPr>
            <a:r>
              <a:rPr lang="hr-HR" sz="1900"/>
              <a:t>Pristup tržišnim i javnim uslugama i nabavi robe</a:t>
            </a:r>
          </a:p>
          <a:p>
            <a:pPr marL="547688" lvl="1" indent="-200025">
              <a:lnSpc>
                <a:spcPct val="80000"/>
              </a:lnSpc>
              <a:spcBef>
                <a:spcPts val="250"/>
              </a:spcBef>
              <a:buClr>
                <a:schemeClr val="accent1"/>
              </a:buClr>
              <a:buSzPct val="100000"/>
              <a:buFont typeface="Verdana" pitchFamily="34" charset="0"/>
              <a:buChar char="◦"/>
            </a:pPr>
            <a:r>
              <a:rPr lang="hr-HR" sz="1900"/>
              <a:t>Nasilje nad ženama</a:t>
            </a:r>
          </a:p>
          <a:p>
            <a:pPr marL="547688" lvl="1" indent="-200025">
              <a:lnSpc>
                <a:spcPct val="80000"/>
              </a:lnSpc>
              <a:spcBef>
                <a:spcPts val="250"/>
              </a:spcBef>
              <a:buClr>
                <a:schemeClr val="accent1"/>
              </a:buClr>
              <a:buSzPct val="100000"/>
              <a:buFont typeface="Verdana" pitchFamily="34" charset="0"/>
              <a:buChar char="◦"/>
            </a:pPr>
            <a:r>
              <a:rPr lang="hr-HR" sz="1900"/>
              <a:t>Obrazovanje</a:t>
            </a:r>
          </a:p>
          <a:p>
            <a:pPr marL="547688" lvl="1" indent="-200025">
              <a:lnSpc>
                <a:spcPct val="80000"/>
              </a:lnSpc>
              <a:spcBef>
                <a:spcPts val="250"/>
              </a:spcBef>
              <a:buClr>
                <a:schemeClr val="accent1"/>
              </a:buClr>
              <a:buSzPct val="100000"/>
              <a:buFont typeface="Verdana" pitchFamily="34" charset="0"/>
              <a:buChar char="◦"/>
            </a:pPr>
            <a:r>
              <a:rPr lang="hr-HR" sz="1900"/>
              <a:t>Političke stranke</a:t>
            </a:r>
          </a:p>
          <a:p>
            <a:pPr marL="547688" lvl="1" indent="-200025">
              <a:lnSpc>
                <a:spcPct val="80000"/>
              </a:lnSpc>
              <a:spcBef>
                <a:spcPts val="250"/>
              </a:spcBef>
              <a:buClr>
                <a:schemeClr val="accent1"/>
              </a:buClr>
              <a:buSzPct val="100000"/>
              <a:buFont typeface="Verdana" pitchFamily="34" charset="0"/>
              <a:buChar char="◦"/>
            </a:pPr>
            <a:r>
              <a:rPr lang="hr-HR" sz="1900"/>
              <a:t>Mediji </a:t>
            </a:r>
          </a:p>
          <a:p>
            <a:pPr marL="547688" lvl="1" indent="-200025">
              <a:lnSpc>
                <a:spcPct val="80000"/>
              </a:lnSpc>
              <a:spcBef>
                <a:spcPts val="250"/>
              </a:spcBef>
              <a:buClr>
                <a:schemeClr val="accent1"/>
              </a:buClr>
              <a:buSzPct val="100000"/>
              <a:buFont typeface="Verdana" pitchFamily="34" charset="0"/>
              <a:buChar char="◦"/>
            </a:pPr>
            <a:r>
              <a:rPr lang="hr-HR" sz="1900"/>
              <a:t>Statistika</a:t>
            </a:r>
            <a:endParaRPr lang="en-GB" sz="1900"/>
          </a:p>
        </p:txBody>
      </p:sp>
      <p:sp>
        <p:nvSpPr>
          <p:cNvPr id="18436" name="TextBox 4"/>
          <p:cNvSpPr txBox="1">
            <a:spLocks noChangeArrowheads="1"/>
          </p:cNvSpPr>
          <p:nvPr/>
        </p:nvSpPr>
        <p:spPr bwMode="auto">
          <a:xfrm>
            <a:off x="4140200" y="3789363"/>
            <a:ext cx="4608513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r-HR" sz="2000" b="1">
                <a:solidFill>
                  <a:srgbClr val="A21A5C"/>
                </a:solidFill>
              </a:rPr>
              <a:t>Osnove diskriminacije </a:t>
            </a:r>
            <a:r>
              <a:rPr lang="hr-HR" sz="2000"/>
              <a:t>u ovim područjima: </a:t>
            </a:r>
          </a:p>
          <a:p>
            <a:pPr algn="ctr">
              <a:buFont typeface="Arial" charset="0"/>
              <a:buChar char="•"/>
            </a:pPr>
            <a:r>
              <a:rPr lang="hr-HR" sz="2000"/>
              <a:t> spol, </a:t>
            </a:r>
          </a:p>
          <a:p>
            <a:pPr algn="ctr">
              <a:buFont typeface="Arial" charset="0"/>
              <a:buChar char="•"/>
            </a:pPr>
            <a:r>
              <a:rPr lang="hr-HR" sz="2000"/>
              <a:t> bračni i obiteljski status, </a:t>
            </a:r>
          </a:p>
          <a:p>
            <a:pPr algn="ctr">
              <a:buFont typeface="Arial" charset="0"/>
              <a:buChar char="•"/>
            </a:pPr>
            <a:r>
              <a:rPr lang="hr-HR" sz="2000"/>
              <a:t> spolna orijentacija,</a:t>
            </a:r>
          </a:p>
          <a:p>
            <a:pPr algn="ctr">
              <a:buFont typeface="Arial" charset="0"/>
              <a:buChar char="•"/>
            </a:pPr>
            <a:r>
              <a:rPr lang="hr-HR" sz="2000"/>
              <a:t> trudnoća i materinstvo</a:t>
            </a:r>
          </a:p>
        </p:txBody>
      </p:sp>
      <p:pic>
        <p:nvPicPr>
          <p:cNvPr id="18437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5734050"/>
            <a:ext cx="143827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41900" y="1246188"/>
            <a:ext cx="2798763" cy="202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78063" y="4316413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4"/>
          <p:cNvSpPr txBox="1">
            <a:spLocks noChangeArrowheads="1"/>
          </p:cNvSpPr>
          <p:nvPr/>
        </p:nvSpPr>
        <p:spPr bwMode="auto">
          <a:xfrm>
            <a:off x="695325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sp>
        <p:nvSpPr>
          <p:cNvPr id="19458" name="Text Box 22"/>
          <p:cNvSpPr txBox="1">
            <a:spLocks noChangeArrowheads="1"/>
          </p:cNvSpPr>
          <p:nvPr/>
        </p:nvSpPr>
        <p:spPr bwMode="auto">
          <a:xfrm>
            <a:off x="539750" y="765175"/>
            <a:ext cx="439261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r-HR" sz="2000" b="1"/>
              <a:t>Pravobraniteljici se mogu obratiti SVI, </a:t>
            </a:r>
            <a:r>
              <a:rPr lang="hr-HR" sz="2000"/>
              <a:t>bez obzira jesu li neposredno oštećeni, osim ako se oštećena strana tome izrijekom protivi.</a:t>
            </a:r>
          </a:p>
        </p:txBody>
      </p:sp>
      <p:sp>
        <p:nvSpPr>
          <p:cNvPr id="19459" name="Text Box 6"/>
          <p:cNvSpPr txBox="1">
            <a:spLocks noChangeArrowheads="1"/>
          </p:cNvSpPr>
          <p:nvPr/>
        </p:nvSpPr>
        <p:spPr bwMode="auto">
          <a:xfrm>
            <a:off x="3276600" y="765175"/>
            <a:ext cx="5256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9460" name="Text Box 9"/>
          <p:cNvSpPr txBox="1">
            <a:spLocks noChangeArrowheads="1"/>
          </p:cNvSpPr>
          <p:nvPr/>
        </p:nvSpPr>
        <p:spPr bwMode="auto">
          <a:xfrm>
            <a:off x="5651500" y="1196975"/>
            <a:ext cx="2447925" cy="679450"/>
          </a:xfrm>
          <a:prstGeom prst="rect">
            <a:avLst/>
          </a:prstGeom>
          <a:noFill/>
          <a:ln w="38100">
            <a:solidFill>
              <a:srgbClr val="A21A5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r-HR"/>
              <a:t>Postupanje PRS je besplatno.</a:t>
            </a:r>
            <a:endParaRPr lang="en-US"/>
          </a:p>
        </p:txBody>
      </p:sp>
      <p:sp>
        <p:nvSpPr>
          <p:cNvPr id="19461" name="Text Box 10"/>
          <p:cNvSpPr txBox="1">
            <a:spLocks noChangeArrowheads="1"/>
          </p:cNvSpPr>
          <p:nvPr/>
        </p:nvSpPr>
        <p:spPr bwMode="auto">
          <a:xfrm>
            <a:off x="468313" y="2205038"/>
            <a:ext cx="6191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-"/>
            </a:pPr>
            <a:r>
              <a:rPr lang="hr-HR"/>
              <a:t> telefonom, e-mailom, web obrascem, osobnim dolaskom </a:t>
            </a:r>
            <a:endParaRPr lang="en-US"/>
          </a:p>
        </p:txBody>
      </p:sp>
      <p:pic>
        <p:nvPicPr>
          <p:cNvPr id="19462" name="Picture 11" descr="Preobrazensk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781300"/>
            <a:ext cx="8216900" cy="372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4"/>
          <p:cNvSpPr txBox="1">
            <a:spLocks noChangeArrowheads="1"/>
          </p:cNvSpPr>
          <p:nvPr/>
        </p:nvSpPr>
        <p:spPr bwMode="auto">
          <a:xfrm>
            <a:off x="695325" y="188913"/>
            <a:ext cx="7693025" cy="52228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 - </a:t>
            </a:r>
            <a:r>
              <a:rPr lang="hr-HR" sz="2800" b="1">
                <a:solidFill>
                  <a:schemeClr val="bg1"/>
                </a:solidFill>
                <a:latin typeface="Cambria" pitchFamily="18" charset="0"/>
              </a:rPr>
              <a:t>OVLASTI</a:t>
            </a:r>
          </a:p>
        </p:txBody>
      </p:sp>
      <p:sp>
        <p:nvSpPr>
          <p:cNvPr id="20482" name="TextBox 2"/>
          <p:cNvSpPr txBox="1">
            <a:spLocks noChangeArrowheads="1"/>
          </p:cNvSpPr>
          <p:nvPr/>
        </p:nvSpPr>
        <p:spPr bwMode="auto">
          <a:xfrm>
            <a:off x="587375" y="1208088"/>
            <a:ext cx="4271963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r-HR" b="1">
                <a:solidFill>
                  <a:srgbClr val="A21A5C"/>
                </a:solidFill>
                <a:latin typeface="Verdana" pitchFamily="34" charset="0"/>
              </a:rPr>
              <a:t>Upozorava, predlaže, daje preporuke</a:t>
            </a:r>
          </a:p>
          <a:p>
            <a:endParaRPr lang="hr-HR" b="1">
              <a:solidFill>
                <a:srgbClr val="A21A5C"/>
              </a:solidFill>
              <a:latin typeface="Verdana" pitchFamily="34" charset="0"/>
            </a:endParaRPr>
          </a:p>
          <a:p>
            <a:endParaRPr lang="hr-HR" b="1">
              <a:solidFill>
                <a:srgbClr val="A21A5C"/>
              </a:solidFill>
              <a:latin typeface="Verdana" pitchFamily="34" charset="0"/>
            </a:endParaRPr>
          </a:p>
          <a:p>
            <a:r>
              <a:rPr lang="hr-HR" b="1">
                <a:solidFill>
                  <a:srgbClr val="A21A5C"/>
                </a:solidFill>
                <a:latin typeface="Verdana" pitchFamily="34" charset="0"/>
              </a:rPr>
              <a:t>Traži izvješća od; nadzor nad </a:t>
            </a:r>
          </a:p>
          <a:p>
            <a:pPr algn="ctr"/>
            <a:endParaRPr lang="en-US">
              <a:latin typeface="Verdana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35600" y="1058863"/>
            <a:ext cx="3024188" cy="177482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err="1">
                <a:solidFill>
                  <a:schemeClr val="tx1"/>
                </a:solidFill>
              </a:rPr>
              <a:t>Tijela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državne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uprave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err="1">
                <a:solidFill>
                  <a:schemeClr val="tx1"/>
                </a:solidFill>
              </a:rPr>
              <a:t>jedinice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tijela</a:t>
            </a:r>
            <a:r>
              <a:rPr lang="en-US" sz="1600" dirty="0">
                <a:solidFill>
                  <a:schemeClr val="tx1"/>
                </a:solidFill>
              </a:rPr>
              <a:t> LP(R)S,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tijela</a:t>
            </a:r>
            <a:r>
              <a:rPr lang="en-US" sz="1600" dirty="0">
                <a:solidFill>
                  <a:schemeClr val="tx1"/>
                </a:solidFill>
              </a:rPr>
              <a:t> s </a:t>
            </a:r>
            <a:r>
              <a:rPr lang="en-US" sz="1600" dirty="0" err="1">
                <a:solidFill>
                  <a:schemeClr val="tx1"/>
                </a:solidFill>
              </a:rPr>
              <a:t>javnim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ovlastima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err="1">
                <a:solidFill>
                  <a:schemeClr val="tx1"/>
                </a:solidFill>
              </a:rPr>
              <a:t>zaposleni</a:t>
            </a:r>
            <a:r>
              <a:rPr lang="en-US" sz="1600" dirty="0">
                <a:solidFill>
                  <a:schemeClr val="tx1"/>
                </a:solidFill>
              </a:rPr>
              <a:t> u </a:t>
            </a:r>
            <a:r>
              <a:rPr lang="en-US" sz="1600" dirty="0" err="1">
                <a:solidFill>
                  <a:schemeClr val="tx1"/>
                </a:solidFill>
              </a:rPr>
              <a:t>tim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tijelima</a:t>
            </a:r>
            <a:r>
              <a:rPr lang="en-US" sz="1600" dirty="0">
                <a:solidFill>
                  <a:schemeClr val="tx1"/>
                </a:solidFill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druge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pravne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err="1">
                <a:solidFill>
                  <a:schemeClr val="tx1"/>
                </a:solidFill>
              </a:rPr>
              <a:t>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fizičke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osobe</a:t>
            </a:r>
            <a:r>
              <a:rPr lang="en-US" sz="1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0484" name="TextBox 4"/>
          <p:cNvSpPr txBox="1">
            <a:spLocks noChangeArrowheads="1"/>
          </p:cNvSpPr>
          <p:nvPr/>
        </p:nvSpPr>
        <p:spPr bwMode="auto">
          <a:xfrm>
            <a:off x="563563" y="3284538"/>
            <a:ext cx="4418012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r-HR">
                <a:solidFill>
                  <a:srgbClr val="002060"/>
                </a:solidFill>
                <a:latin typeface="Verdana" pitchFamily="34" charset="0"/>
              </a:rPr>
              <a:t>Zbog povrede ZRS-a  s elementima </a:t>
            </a:r>
          </a:p>
          <a:p>
            <a:pPr>
              <a:spcBef>
                <a:spcPct val="50000"/>
              </a:spcBef>
            </a:pPr>
            <a:r>
              <a:rPr lang="hr-HR">
                <a:solidFill>
                  <a:srgbClr val="002060"/>
                </a:solidFill>
                <a:latin typeface="Verdana" pitchFamily="34" charset="0"/>
              </a:rPr>
              <a:t>kaznenog djela</a:t>
            </a:r>
            <a:endParaRPr lang="en-US">
              <a:solidFill>
                <a:srgbClr val="002060"/>
              </a:solidFill>
              <a:latin typeface="Verdana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580063" y="3024188"/>
            <a:ext cx="2879725" cy="14128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dirty="0">
                <a:solidFill>
                  <a:schemeClr val="tx1"/>
                </a:solidFill>
              </a:rPr>
              <a:t>Prijava </a:t>
            </a: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dirty="0">
                <a:solidFill>
                  <a:schemeClr val="tx1"/>
                </a:solidFill>
              </a:rPr>
              <a:t>nadležnom </a:t>
            </a: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dirty="0">
                <a:solidFill>
                  <a:schemeClr val="tx1"/>
                </a:solidFill>
              </a:rPr>
              <a:t>državnom </a:t>
            </a: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dirty="0">
                <a:solidFill>
                  <a:schemeClr val="tx1"/>
                </a:solidFill>
              </a:rPr>
              <a:t>odvjetništvu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14513" y="4365625"/>
            <a:ext cx="3167062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hr-HR" b="1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+mn-cs"/>
              </a:rPr>
              <a:t>Zbog povrede načela RS-a</a:t>
            </a:r>
            <a:endParaRPr lang="en-US" dirty="0">
              <a:latin typeface="+mn-lt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63563" y="5038725"/>
            <a:ext cx="2713037" cy="1163638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 err="1">
                <a:solidFill>
                  <a:schemeClr val="tx1"/>
                </a:solidFill>
              </a:rPr>
              <a:t>Prijedlog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za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pokretanje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 err="1">
                <a:solidFill>
                  <a:schemeClr val="tx1"/>
                </a:solidFill>
              </a:rPr>
              <a:t>postupka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ocjene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 err="1">
                <a:solidFill>
                  <a:schemeClr val="tx1"/>
                </a:solidFill>
              </a:rPr>
              <a:t>ustavnosti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zakona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i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 err="1">
                <a:solidFill>
                  <a:schemeClr val="tx1"/>
                </a:solidFill>
              </a:rPr>
              <a:t>ustavnosti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i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zakonitosti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 err="1">
                <a:solidFill>
                  <a:schemeClr val="tx1"/>
                </a:solidFill>
              </a:rPr>
              <a:t>drugih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propisa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517900" y="4978400"/>
            <a:ext cx="2925763" cy="12239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1400" b="1" dirty="0">
                <a:solidFill>
                  <a:schemeClr val="bg1"/>
                </a:solidFill>
              </a:rPr>
              <a:t>Prijedlog za pokretanje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1400" b="1" dirty="0">
                <a:solidFill>
                  <a:schemeClr val="bg1"/>
                </a:solidFill>
              </a:rPr>
              <a:t>postupka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1400" b="1" dirty="0">
                <a:solidFill>
                  <a:schemeClr val="bg1"/>
                </a:solidFill>
              </a:rPr>
              <a:t> izmjene propisa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1400" b="1" dirty="0">
                <a:solidFill>
                  <a:schemeClr val="bg1"/>
                </a:solidFill>
              </a:rPr>
              <a:t>zbog neusklađenosti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1400" b="1" dirty="0">
                <a:solidFill>
                  <a:schemeClr val="bg1"/>
                </a:solidFill>
              </a:rPr>
              <a:t>sa ZORS-om</a:t>
            </a:r>
          </a:p>
        </p:txBody>
      </p:sp>
      <p:cxnSp>
        <p:nvCxnSpPr>
          <p:cNvPr id="13" name="Straight Arrow Connector 12"/>
          <p:cNvCxnSpPr>
            <a:endCxn id="7" idx="1"/>
          </p:cNvCxnSpPr>
          <p:nvPr/>
        </p:nvCxnSpPr>
        <p:spPr>
          <a:xfrm>
            <a:off x="4981575" y="3730625"/>
            <a:ext cx="598488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90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62775" y="5099050"/>
            <a:ext cx="1571625" cy="85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1" name="Line 12"/>
          <p:cNvSpPr>
            <a:spLocks noChangeShapeType="1"/>
          </p:cNvSpPr>
          <p:nvPr/>
        </p:nvSpPr>
        <p:spPr bwMode="auto">
          <a:xfrm>
            <a:off x="4932363" y="2060575"/>
            <a:ext cx="431800" cy="0"/>
          </a:xfrm>
          <a:prstGeom prst="line">
            <a:avLst/>
          </a:prstGeom>
          <a:noFill/>
          <a:ln w="57150">
            <a:solidFill>
              <a:srgbClr val="6600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Box 6"/>
          <p:cNvSpPr txBox="1">
            <a:spLocks noChangeArrowheads="1"/>
          </p:cNvSpPr>
          <p:nvPr/>
        </p:nvSpPr>
        <p:spPr bwMode="auto">
          <a:xfrm>
            <a:off x="827088" y="692150"/>
            <a:ext cx="79216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r-HR" b="1"/>
              <a:t>Izvješća o radu pravobraniteljice za ravnopravnost spolova Hrvatskom saboru</a:t>
            </a:r>
            <a:r>
              <a:rPr lang="en-US" b="1">
                <a:latin typeface="Cambria Math" pitchFamily="18" charset="0"/>
              </a:rPr>
              <a:t> -   </a:t>
            </a:r>
            <a:r>
              <a:rPr lang="hr-HR" b="1">
                <a:solidFill>
                  <a:srgbClr val="A21A5C"/>
                </a:solidFill>
                <a:latin typeface="Cambria Math" pitchFamily="18" charset="0"/>
              </a:rPr>
              <a:t>www.prs.hr</a:t>
            </a:r>
          </a:p>
        </p:txBody>
      </p:sp>
      <p:sp>
        <p:nvSpPr>
          <p:cNvPr id="21506" name="TextBox 7"/>
          <p:cNvSpPr txBox="1">
            <a:spLocks noChangeArrowheads="1"/>
          </p:cNvSpPr>
          <p:nvPr/>
        </p:nvSpPr>
        <p:spPr bwMode="auto">
          <a:xfrm>
            <a:off x="4500563" y="1628775"/>
            <a:ext cx="3983037" cy="393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hr-HR" sz="2000" b="1"/>
              <a:t>Statistički podaci o postupanju po pritužbama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hr-HR" sz="2000" b="1"/>
              <a:t>Neovisna istraživanja i analize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hr-HR" sz="2000" b="1"/>
              <a:t>Opisi slučajeva iz prakse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hr-HR" sz="2000" b="1">
                <a:solidFill>
                  <a:srgbClr val="A21A5C"/>
                </a:solidFill>
              </a:rPr>
              <a:t>Zakonske inicijative</a:t>
            </a:r>
            <a:endParaRPr lang="en-US" sz="2000" b="1">
              <a:solidFill>
                <a:srgbClr val="A21A5C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en-US" sz="2000" b="1"/>
              <a:t>Aktivnosti </a:t>
            </a:r>
            <a:r>
              <a:rPr lang="en-US" sz="1400"/>
              <a:t>(okrugli stolovi, konferencije, seminari, posjete, suradnja s OCD, povjerenstvima, međunarodna suradnja i dr.)</a:t>
            </a:r>
            <a:endParaRPr lang="hr-HR" sz="140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hr-HR" sz="2000" b="1"/>
              <a:t>Preporuke</a:t>
            </a:r>
          </a:p>
        </p:txBody>
      </p:sp>
      <p:pic>
        <p:nvPicPr>
          <p:cNvPr id="21507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2950" y="5503863"/>
            <a:ext cx="1474788" cy="80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pic>
        <p:nvPicPr>
          <p:cNvPr id="21509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45841">
            <a:off x="661988" y="1452563"/>
            <a:ext cx="1409700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10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806492">
            <a:off x="1822450" y="2692400"/>
            <a:ext cx="1322388" cy="187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59082">
            <a:off x="2755900" y="4002088"/>
            <a:ext cx="1463675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758" name="Group 86"/>
          <p:cNvGraphicFramePr>
            <a:graphicFrameLocks noGrp="1"/>
          </p:cNvGraphicFramePr>
          <p:nvPr/>
        </p:nvGraphicFramePr>
        <p:xfrm>
          <a:off x="539750" y="981075"/>
          <a:ext cx="8208963" cy="4479925"/>
        </p:xfrm>
        <a:graphic>
          <a:graphicData uri="http://schemas.openxmlformats.org/drawingml/2006/table">
            <a:tbl>
              <a:tblPr/>
              <a:tblGrid>
                <a:gridCol w="1439863"/>
                <a:gridCol w="1079500"/>
                <a:gridCol w="1081087"/>
                <a:gridCol w="1079500"/>
                <a:gridCol w="1081088"/>
                <a:gridCol w="1079500"/>
                <a:gridCol w="1368425"/>
              </a:tblGrid>
              <a:tr h="1228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B6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2010.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2011.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2012.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2013.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2014.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Ukupno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2010.-2014.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C956"/>
                    </a:solidFill>
                  </a:tcPr>
                </a:tc>
              </a:tr>
              <a:tr h="812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Pritužbe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B6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  294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  283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  331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  339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  375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1.622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C956"/>
                    </a:solidFill>
                  </a:tcPr>
                </a:tc>
              </a:tr>
              <a:tr h="812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Inicijativa PRS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B6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    29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    25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    37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   36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   19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  146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C956"/>
                    </a:solidFill>
                  </a:tcPr>
                </a:tc>
              </a:tr>
              <a:tr h="812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Provedba ZRS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B6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  342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1.051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1.057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1.291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2.137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5.878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C956"/>
                    </a:solidFill>
                  </a:tcPr>
                </a:tc>
              </a:tr>
              <a:tr h="812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Ukupno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AB6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   665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1.359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1.425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1.666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2.531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25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7.646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C956"/>
                    </a:solidFill>
                  </a:tcPr>
                </a:tc>
              </a:tr>
            </a:tbl>
          </a:graphicData>
        </a:graphic>
      </p:graphicFrame>
      <p:sp>
        <p:nvSpPr>
          <p:cNvPr id="22579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pic>
        <p:nvPicPr>
          <p:cNvPr id="22580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2950" y="5589588"/>
            <a:ext cx="1474788" cy="80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Box 6"/>
          <p:cNvSpPr txBox="1">
            <a:spLocks noChangeArrowheads="1"/>
          </p:cNvSpPr>
          <p:nvPr/>
        </p:nvSpPr>
        <p:spPr bwMode="auto">
          <a:xfrm>
            <a:off x="755650" y="549275"/>
            <a:ext cx="76946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latin typeface="Cambria Math" pitchFamily="18" charset="0"/>
              </a:rPr>
              <a:t> </a:t>
            </a:r>
            <a:r>
              <a:rPr lang="hr-HR" sz="3200" b="1">
                <a:solidFill>
                  <a:srgbClr val="A21A5C"/>
                </a:solidFill>
              </a:rPr>
              <a:t>Neovisne analize i istraživanja</a:t>
            </a:r>
          </a:p>
        </p:txBody>
      </p:sp>
      <p:pic>
        <p:nvPicPr>
          <p:cNvPr id="2355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5734050"/>
            <a:ext cx="140335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sp>
        <p:nvSpPr>
          <p:cNvPr id="23556" name="TextBox 4"/>
          <p:cNvSpPr txBox="1">
            <a:spLocks noChangeArrowheads="1"/>
          </p:cNvSpPr>
          <p:nvPr/>
        </p:nvSpPr>
        <p:spPr bwMode="auto">
          <a:xfrm>
            <a:off x="682625" y="4437063"/>
            <a:ext cx="7993063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hr-HR" sz="1400" b="1">
                <a:solidFill>
                  <a:srgbClr val="A21A5C"/>
                </a:solidFill>
              </a:rPr>
              <a:t>Zastupljenost</a:t>
            </a:r>
            <a:r>
              <a:rPr lang="hr-HR" sz="1400"/>
              <a:t> žena na rukovodećim pozicijama; </a:t>
            </a:r>
            <a:r>
              <a:rPr lang="hr-HR" sz="1400" b="1">
                <a:solidFill>
                  <a:srgbClr val="A21A5C"/>
                </a:solidFill>
              </a:rPr>
              <a:t>Jaz u plaćama </a:t>
            </a:r>
            <a:r>
              <a:rPr lang="hr-HR" sz="1400"/>
              <a:t>između žena i muškaraca na tržištu rada; </a:t>
            </a:r>
            <a:r>
              <a:rPr lang="hr-HR" sz="1400" b="1">
                <a:solidFill>
                  <a:srgbClr val="A21A5C"/>
                </a:solidFill>
              </a:rPr>
              <a:t>Položaj trudnica </a:t>
            </a:r>
            <a:r>
              <a:rPr lang="hr-HR" sz="1400"/>
              <a:t>i žena s malom djecom na tržištu rada; Analiza </a:t>
            </a:r>
            <a:r>
              <a:rPr lang="hr-HR" sz="1400" b="1">
                <a:solidFill>
                  <a:srgbClr val="A21A5C"/>
                </a:solidFill>
              </a:rPr>
              <a:t>kolektivnih ugovora;</a:t>
            </a:r>
            <a:r>
              <a:rPr lang="hr-HR" sz="1400"/>
              <a:t> Zaštita žena od neželjenog ponašanja na radnom mjestu, Ra</a:t>
            </a:r>
            <a:r>
              <a:rPr lang="en-US" sz="1400"/>
              <a:t>vnopravnost spolova u području </a:t>
            </a:r>
            <a:r>
              <a:rPr lang="en-US" sz="1400" b="1">
                <a:solidFill>
                  <a:srgbClr val="A21A5C"/>
                </a:solidFill>
              </a:rPr>
              <a:t>roditeljske skrbi</a:t>
            </a:r>
            <a:r>
              <a:rPr lang="hr-HR" sz="1400" b="1">
                <a:solidFill>
                  <a:srgbClr val="A21A5C"/>
                </a:solidFill>
              </a:rPr>
              <a:t>; </a:t>
            </a:r>
            <a:r>
              <a:rPr lang="pl-PL" sz="1400"/>
              <a:t>Rodni aspekt </a:t>
            </a:r>
            <a:r>
              <a:rPr lang="pl-PL" sz="1400" b="1">
                <a:solidFill>
                  <a:srgbClr val="A21A5C"/>
                </a:solidFill>
              </a:rPr>
              <a:t>u udžbenicima </a:t>
            </a:r>
            <a:r>
              <a:rPr lang="pl-PL" sz="1400"/>
              <a:t>prirode i društva  prirode i biologije, etike, vjeronauka, povijesti, </a:t>
            </a:r>
            <a:r>
              <a:rPr lang="hr-HR" sz="1400"/>
              <a:t> hrvatskog jezika i književnosti; </a:t>
            </a:r>
            <a:r>
              <a:rPr lang="hr-HR" sz="1400" b="1">
                <a:solidFill>
                  <a:srgbClr val="A21A5C"/>
                </a:solidFill>
              </a:rPr>
              <a:t>Tretman rodilja </a:t>
            </a:r>
            <a:r>
              <a:rPr lang="hr-HR" sz="1400"/>
              <a:t>kod porođaja, </a:t>
            </a:r>
            <a:r>
              <a:rPr lang="hr-HR" sz="1400" b="1">
                <a:solidFill>
                  <a:srgbClr val="A21A5C"/>
                </a:solidFill>
              </a:rPr>
              <a:t>Prigovor savjesti </a:t>
            </a:r>
            <a:r>
              <a:rPr lang="hr-HR" sz="1400"/>
              <a:t>liječnika, Istraživanje zastupljenosti i načina prikazivanja žena i muškaraca na Internet portalima, </a:t>
            </a:r>
            <a:r>
              <a:rPr lang="hr-HR" sz="1400" b="1">
                <a:solidFill>
                  <a:srgbClr val="A21A5C"/>
                </a:solidFill>
              </a:rPr>
              <a:t>Rodna analiza medijskih sadržaja</a:t>
            </a:r>
            <a:r>
              <a:rPr lang="hr-HR" sz="1400"/>
              <a:t>, </a:t>
            </a:r>
            <a:endParaRPr lang="hr-HR" sz="1400" b="1">
              <a:solidFill>
                <a:srgbClr val="A21A5C"/>
              </a:solidFill>
            </a:endParaRPr>
          </a:p>
        </p:txBody>
      </p:sp>
      <p:sp>
        <p:nvSpPr>
          <p:cNvPr id="23557" name="TextBox 14"/>
          <p:cNvSpPr txBox="1">
            <a:spLocks noChangeArrowheads="1"/>
          </p:cNvSpPr>
          <p:nvPr/>
        </p:nvSpPr>
        <p:spPr bwMode="auto">
          <a:xfrm>
            <a:off x="709613" y="5908675"/>
            <a:ext cx="801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r-HR" sz="2000" b="1">
                <a:solidFill>
                  <a:srgbClr val="A21A5C"/>
                </a:solidFill>
                <a:latin typeface="Verdana" pitchFamily="34" charset="0"/>
              </a:rPr>
              <a:t>itd.</a:t>
            </a:r>
            <a:endParaRPr lang="en-US" sz="2000" b="1">
              <a:solidFill>
                <a:srgbClr val="A21A5C"/>
              </a:solidFill>
              <a:latin typeface="Verdana" pitchFamily="34" charset="0"/>
            </a:endParaRPr>
          </a:p>
        </p:txBody>
      </p:sp>
      <p:sp>
        <p:nvSpPr>
          <p:cNvPr id="23558" name="TextBox 1"/>
          <p:cNvSpPr txBox="1">
            <a:spLocks noChangeArrowheads="1"/>
          </p:cNvSpPr>
          <p:nvPr/>
        </p:nvSpPr>
        <p:spPr bwMode="auto">
          <a:xfrm>
            <a:off x="827088" y="1268413"/>
            <a:ext cx="4824412" cy="287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r-HR"/>
              <a:t>Od 2011.-2014.  provela:</a:t>
            </a:r>
          </a:p>
          <a:p>
            <a:r>
              <a:rPr lang="hr-HR" b="1">
                <a:solidFill>
                  <a:srgbClr val="A21A5C"/>
                </a:solidFill>
              </a:rPr>
              <a:t>27 neovisnih istraživanja</a:t>
            </a:r>
          </a:p>
          <a:p>
            <a:endParaRPr lang="hr-HR"/>
          </a:p>
          <a:p>
            <a:pPr>
              <a:buFontTx/>
              <a:buChar char="-"/>
            </a:pPr>
            <a:r>
              <a:rPr lang="hr-HR" sz="1600"/>
              <a:t>Mediji – 6</a:t>
            </a:r>
          </a:p>
          <a:p>
            <a:pPr>
              <a:buFontTx/>
              <a:buChar char="-"/>
            </a:pPr>
            <a:r>
              <a:rPr lang="hr-HR" sz="1600"/>
              <a:t>Obrazovanje - 5</a:t>
            </a:r>
          </a:p>
          <a:p>
            <a:pPr>
              <a:buFontTx/>
              <a:buChar char="-"/>
            </a:pPr>
            <a:r>
              <a:rPr lang="hr-HR" sz="1600"/>
              <a:t>Rad i zapošljavanje – 4</a:t>
            </a:r>
          </a:p>
          <a:p>
            <a:pPr>
              <a:buFontTx/>
              <a:buChar char="-"/>
            </a:pPr>
            <a:r>
              <a:rPr lang="hr-HR" sz="1600"/>
              <a:t>Socijalne zaštite i skrbi - 4</a:t>
            </a:r>
          </a:p>
          <a:p>
            <a:pPr>
              <a:buFontTx/>
              <a:buChar char="-"/>
            </a:pPr>
            <a:r>
              <a:rPr lang="hr-HR" sz="1600"/>
              <a:t>Nasilja u obitelji – 2</a:t>
            </a:r>
          </a:p>
          <a:p>
            <a:pPr>
              <a:buFontTx/>
              <a:buChar char="-"/>
            </a:pPr>
            <a:r>
              <a:rPr lang="hr-HR" sz="1600"/>
              <a:t>Pravosuđa – 2</a:t>
            </a:r>
          </a:p>
          <a:p>
            <a:pPr>
              <a:buFontTx/>
              <a:buChar char="-"/>
            </a:pPr>
            <a:r>
              <a:rPr lang="hr-HR" sz="1600"/>
              <a:t>Reproduktivnog zdravlja – 2</a:t>
            </a:r>
          </a:p>
          <a:p>
            <a:pPr>
              <a:buFontTx/>
              <a:buChar char="-"/>
            </a:pPr>
            <a:r>
              <a:rPr lang="hr-HR" sz="1600"/>
              <a:t>Pristup dobrima i uslugama - 1</a:t>
            </a:r>
            <a:endParaRPr lang="en-US">
              <a:latin typeface="Verdana" pitchFamily="34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4859338" y="1557338"/>
            <a:ext cx="3406775" cy="17811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hr-HR" b="1">
                <a:solidFill>
                  <a:srgbClr val="A21A5C"/>
                </a:solidFill>
                <a:cs typeface="Arial" charset="0"/>
              </a:rPr>
              <a:t>+ stotinjak analiza</a:t>
            </a:r>
            <a:r>
              <a:rPr lang="hr-HR">
                <a:solidFill>
                  <a:srgbClr val="FFFFFF"/>
                </a:solidFill>
                <a:cs typeface="Arial" charset="0"/>
              </a:rPr>
              <a:t> vezanih uz praćenje provedbe zakona i politika</a:t>
            </a:r>
          </a:p>
        </p:txBody>
      </p:sp>
      <p:sp>
        <p:nvSpPr>
          <p:cNvPr id="23560" name="Text Box 11"/>
          <p:cNvSpPr txBox="1">
            <a:spLocks noChangeArrowheads="1"/>
          </p:cNvSpPr>
          <p:nvPr/>
        </p:nvSpPr>
        <p:spPr bwMode="auto">
          <a:xfrm>
            <a:off x="5219700" y="3500438"/>
            <a:ext cx="28082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r-HR"/>
              <a:t>Dostupno na www.prs.hr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4" descr="we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600" y="836713"/>
            <a:ext cx="4270698" cy="3032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Text Box 5"/>
          <p:cNvSpPr txBox="1">
            <a:spLocks noChangeArrowheads="1"/>
          </p:cNvSpPr>
          <p:nvPr/>
        </p:nvSpPr>
        <p:spPr bwMode="auto">
          <a:xfrm>
            <a:off x="5940152" y="908720"/>
            <a:ext cx="2592388" cy="3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r-HR" b="1" dirty="0">
                <a:hlinkClick r:id="rId3"/>
              </a:rPr>
              <a:t>www.prs.hr</a:t>
            </a:r>
            <a:endParaRPr lang="hr-HR" b="1" dirty="0"/>
          </a:p>
          <a:p>
            <a:pPr>
              <a:spcBef>
                <a:spcPct val="50000"/>
              </a:spcBef>
            </a:pPr>
            <a:r>
              <a:rPr lang="hr-HR" b="1" dirty="0">
                <a:solidFill>
                  <a:srgbClr val="A21A5C"/>
                </a:solidFill>
              </a:rPr>
              <a:t>Opisi slučajeva iz prakse PRS;</a:t>
            </a:r>
          </a:p>
          <a:p>
            <a:pPr>
              <a:spcBef>
                <a:spcPct val="50000"/>
              </a:spcBef>
            </a:pPr>
            <a:r>
              <a:rPr lang="hr-HR" dirty="0"/>
              <a:t>Aktualnosti;</a:t>
            </a:r>
          </a:p>
          <a:p>
            <a:pPr>
              <a:spcBef>
                <a:spcPct val="50000"/>
              </a:spcBef>
            </a:pPr>
            <a:r>
              <a:rPr lang="hr-HR" dirty="0"/>
              <a:t>Izvješća;</a:t>
            </a:r>
          </a:p>
          <a:p>
            <a:pPr>
              <a:spcBef>
                <a:spcPct val="50000"/>
              </a:spcBef>
            </a:pPr>
            <a:r>
              <a:rPr lang="hr-HR" dirty="0"/>
              <a:t>Analize/istraživanja;</a:t>
            </a:r>
          </a:p>
          <a:p>
            <a:pPr>
              <a:spcBef>
                <a:spcPct val="50000"/>
              </a:spcBef>
            </a:pPr>
            <a:r>
              <a:rPr lang="hr-HR" dirty="0"/>
              <a:t>Aktivnosti po područjima;</a:t>
            </a:r>
          </a:p>
          <a:p>
            <a:pPr>
              <a:spcBef>
                <a:spcPct val="50000"/>
              </a:spcBef>
            </a:pPr>
            <a:r>
              <a:rPr lang="hr-HR" dirty="0"/>
              <a:t>Javna priopćenja i dr.</a:t>
            </a:r>
            <a:endParaRPr lang="en-US" dirty="0"/>
          </a:p>
        </p:txBody>
      </p:sp>
      <p:pic>
        <p:nvPicPr>
          <p:cNvPr id="25603" name="Picture 6" descr="staklen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8625" y="4508500"/>
            <a:ext cx="3206750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Text Box 7"/>
          <p:cNvSpPr txBox="1">
            <a:spLocks noChangeArrowheads="1"/>
          </p:cNvSpPr>
          <p:nvPr/>
        </p:nvSpPr>
        <p:spPr bwMode="auto">
          <a:xfrm>
            <a:off x="468313" y="4581525"/>
            <a:ext cx="4967287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r-HR" b="1">
                <a:hlinkClick r:id="rId5"/>
              </a:rPr>
              <a:t>www.staklenilabirint.prs.hr</a:t>
            </a:r>
            <a:endParaRPr lang="hr-HR" b="1"/>
          </a:p>
          <a:p>
            <a:pPr>
              <a:spcBef>
                <a:spcPct val="50000"/>
              </a:spcBef>
            </a:pPr>
            <a:r>
              <a:rPr lang="hr-HR" sz="1600"/>
              <a:t>EU Progress-projekt </a:t>
            </a:r>
            <a:r>
              <a:rPr lang="en-US" sz="1600"/>
              <a:t>„Uklanjanje staklenog labirinta – jednakost prilika u pristupu pozicijama ekonomskog odlučivanja u Hrvatskoj˝</a:t>
            </a:r>
            <a:r>
              <a:rPr lang="hr-HR" sz="1600"/>
              <a:t> koji PRS provodi s projektnim partnerima.</a:t>
            </a:r>
            <a:r>
              <a:rPr lang="en-US" sz="1600"/>
              <a:t> 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79378" y="20796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3"/>
          <p:cNvSpPr>
            <a:spLocks noChangeArrowheads="1"/>
          </p:cNvSpPr>
          <p:nvPr/>
        </p:nvSpPr>
        <p:spPr bwMode="auto">
          <a:xfrm>
            <a:off x="611189" y="620688"/>
            <a:ext cx="5472979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>
              <a:buFont typeface="Arial" charset="0"/>
              <a:buNone/>
            </a:pPr>
            <a:r>
              <a:rPr lang="hr-HR" sz="2200" dirty="0"/>
              <a:t>Kvalitetna </a:t>
            </a:r>
            <a:r>
              <a:rPr lang="hr-HR" sz="2200" b="1" dirty="0">
                <a:solidFill>
                  <a:srgbClr val="A21A5C"/>
                </a:solidFill>
              </a:rPr>
              <a:t>suradnja s nizom OCD-a</a:t>
            </a:r>
            <a:r>
              <a:rPr lang="hr-HR" sz="2200" dirty="0"/>
              <a:t> </a:t>
            </a:r>
            <a:r>
              <a:rPr lang="hr-HR" sz="2200" dirty="0" smtClean="0"/>
              <a:t>i</a:t>
            </a:r>
          </a:p>
          <a:p>
            <a:pPr marL="342900" indent="-342900" algn="just">
              <a:buFont typeface="Arial" charset="0"/>
              <a:buNone/>
            </a:pPr>
            <a:r>
              <a:rPr lang="hr-HR" sz="2200" dirty="0" smtClean="0"/>
              <a:t>sindikata te </a:t>
            </a:r>
            <a:r>
              <a:rPr lang="hr-HR" sz="2200" dirty="0"/>
              <a:t>drugim domaćim </a:t>
            </a:r>
            <a:r>
              <a:rPr lang="hr-HR" sz="2200" dirty="0" smtClean="0"/>
              <a:t>i</a:t>
            </a:r>
          </a:p>
          <a:p>
            <a:pPr marL="342900" indent="-342900" algn="just">
              <a:buFont typeface="Arial" charset="0"/>
              <a:buNone/>
            </a:pPr>
            <a:r>
              <a:rPr lang="hr-HR" sz="2200" dirty="0" smtClean="0"/>
              <a:t>međunarodnim </a:t>
            </a:r>
            <a:r>
              <a:rPr lang="hr-HR" sz="2200" dirty="0"/>
              <a:t>institucijama koje se </a:t>
            </a:r>
            <a:r>
              <a:rPr lang="hr-HR" sz="2200" dirty="0" smtClean="0"/>
              <a:t>bave</a:t>
            </a:r>
          </a:p>
          <a:p>
            <a:pPr marL="342900" indent="-342900" algn="just">
              <a:buFont typeface="Arial" charset="0"/>
              <a:buNone/>
            </a:pPr>
            <a:r>
              <a:rPr lang="hr-HR" sz="2200" dirty="0" smtClean="0"/>
              <a:t>ljudskim pravima</a:t>
            </a:r>
            <a:r>
              <a:rPr lang="hr-HR" sz="2200" dirty="0"/>
              <a:t>.</a:t>
            </a:r>
          </a:p>
          <a:p>
            <a:pPr marL="342900" indent="-342900" algn="just">
              <a:buFont typeface="Arial" charset="0"/>
              <a:buChar char="•"/>
            </a:pPr>
            <a:endParaRPr lang="hr-HR" sz="2200" dirty="0"/>
          </a:p>
          <a:p>
            <a:pPr marL="342900" indent="-342900" algn="just">
              <a:buFont typeface="Arial" charset="0"/>
              <a:buNone/>
            </a:pPr>
            <a:r>
              <a:rPr lang="hr-HR" sz="2200" dirty="0"/>
              <a:t>Potpisana su i provode se </a:t>
            </a:r>
            <a:r>
              <a:rPr lang="hr-HR" sz="2200" b="1" dirty="0" smtClean="0">
                <a:solidFill>
                  <a:srgbClr val="A21A5C"/>
                </a:solidFill>
              </a:rPr>
              <a:t>2</a:t>
            </a:r>
          </a:p>
          <a:p>
            <a:pPr marL="342900" indent="-342900" algn="just">
              <a:buFont typeface="Arial" charset="0"/>
              <a:buNone/>
            </a:pPr>
            <a:r>
              <a:rPr lang="hr-HR" sz="2200" b="1" dirty="0" smtClean="0">
                <a:solidFill>
                  <a:srgbClr val="A21A5C"/>
                </a:solidFill>
              </a:rPr>
              <a:t>memoranduma </a:t>
            </a:r>
            <a:r>
              <a:rPr lang="hr-HR" sz="2200" b="1" dirty="0">
                <a:solidFill>
                  <a:srgbClr val="A21A5C"/>
                </a:solidFill>
              </a:rPr>
              <a:t>o suradnji</a:t>
            </a:r>
            <a:r>
              <a:rPr lang="hr-HR" sz="2200" dirty="0"/>
              <a:t>:</a:t>
            </a:r>
          </a:p>
          <a:p>
            <a:pPr marL="342900" indent="-342900" algn="just">
              <a:buFont typeface="Arial" charset="0"/>
              <a:buNone/>
            </a:pPr>
            <a:r>
              <a:rPr lang="hr-HR" sz="2200" dirty="0"/>
              <a:t>(1) s Ministarstvom unutarnjih poslova </a:t>
            </a:r>
          </a:p>
          <a:p>
            <a:pPr marL="342900" indent="-342900" algn="just">
              <a:buFont typeface="Arial" charset="0"/>
              <a:buNone/>
            </a:pPr>
            <a:r>
              <a:rPr lang="hr-HR" sz="2200" dirty="0"/>
              <a:t>(2) s Pravnom klinikom Pravnog </a:t>
            </a:r>
            <a:endParaRPr lang="hr-HR" sz="2200" dirty="0" smtClean="0"/>
          </a:p>
          <a:p>
            <a:pPr marL="342900" indent="-342900" algn="just">
              <a:buFont typeface="Arial" charset="0"/>
              <a:buNone/>
            </a:pPr>
            <a:r>
              <a:rPr lang="hr-HR" sz="2200" dirty="0" smtClean="0"/>
              <a:t>fakulteta </a:t>
            </a:r>
            <a:r>
              <a:rPr lang="hr-HR" sz="2200" dirty="0"/>
              <a:t>u ZG</a:t>
            </a:r>
            <a:endParaRPr lang="en-US" sz="2200" dirty="0"/>
          </a:p>
          <a:p>
            <a:pPr marL="342900" indent="-342900" algn="just">
              <a:buFont typeface="Arial" charset="0"/>
              <a:buNone/>
            </a:pPr>
            <a:endParaRPr lang="hr-HR" sz="2200" dirty="0"/>
          </a:p>
          <a:p>
            <a:pPr marL="342900" indent="-342900" algn="just">
              <a:buFont typeface="Arial" charset="0"/>
              <a:buNone/>
            </a:pPr>
            <a:r>
              <a:rPr lang="hr-HR" sz="2200" dirty="0"/>
              <a:t>PRS je </a:t>
            </a:r>
            <a:r>
              <a:rPr lang="hr-HR" sz="2200" b="1" dirty="0">
                <a:solidFill>
                  <a:srgbClr val="A21A5C"/>
                </a:solidFill>
              </a:rPr>
              <a:t>održala niz edukacija</a:t>
            </a:r>
            <a:r>
              <a:rPr lang="hr-HR" sz="2200" dirty="0"/>
              <a:t> u </a:t>
            </a:r>
            <a:r>
              <a:rPr lang="hr-HR" sz="2200" dirty="0" smtClean="0"/>
              <a:t>državnim</a:t>
            </a:r>
          </a:p>
          <a:p>
            <a:pPr marL="342900" indent="-342900" algn="just">
              <a:buFont typeface="Arial" charset="0"/>
              <a:buNone/>
            </a:pPr>
            <a:r>
              <a:rPr lang="hr-HR" sz="2200" dirty="0" smtClean="0"/>
              <a:t>tijelima i ustanovama</a:t>
            </a:r>
            <a:r>
              <a:rPr lang="hr-HR" sz="2200" dirty="0"/>
              <a:t>: </a:t>
            </a:r>
            <a:r>
              <a:rPr lang="hr-HR" sz="2200" dirty="0" smtClean="0"/>
              <a:t>Policijska</a:t>
            </a:r>
          </a:p>
          <a:p>
            <a:pPr marL="342900" indent="-342900" algn="just">
              <a:buFont typeface="Arial" charset="0"/>
              <a:buNone/>
            </a:pPr>
            <a:r>
              <a:rPr lang="hr-HR" sz="2200" dirty="0" smtClean="0"/>
              <a:t>akademija</a:t>
            </a:r>
            <a:r>
              <a:rPr lang="hr-HR" sz="2200" dirty="0"/>
              <a:t>, Pravni fakulteti, </a:t>
            </a:r>
            <a:r>
              <a:rPr lang="hr-HR" sz="2200" dirty="0" smtClean="0"/>
              <a:t>HRT, Agencija</a:t>
            </a:r>
          </a:p>
          <a:p>
            <a:pPr marL="342900" indent="-342900" algn="just">
              <a:buFont typeface="Arial" charset="0"/>
              <a:buNone/>
            </a:pPr>
            <a:r>
              <a:rPr lang="hr-HR" sz="2200" dirty="0" smtClean="0"/>
              <a:t>za </a:t>
            </a:r>
            <a:r>
              <a:rPr lang="hr-HR" sz="2200" dirty="0"/>
              <a:t>odgoj i obrazovanje.</a:t>
            </a:r>
          </a:p>
          <a:p>
            <a:pPr marL="342900" indent="-342900" algn="just">
              <a:buFont typeface="Arial" charset="0"/>
              <a:buNone/>
            </a:pPr>
            <a:endParaRPr lang="hr-HR" sz="2200" dirty="0"/>
          </a:p>
        </p:txBody>
      </p:sp>
      <p:sp>
        <p:nvSpPr>
          <p:cNvPr id="24578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pic>
        <p:nvPicPr>
          <p:cNvPr id="24579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5734050"/>
            <a:ext cx="140335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174" y="778489"/>
            <a:ext cx="2644228" cy="20162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356429"/>
            <a:ext cx="2493745" cy="16560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4"/>
          <p:cNvSpPr txBox="1">
            <a:spLocks noChangeArrowheads="1"/>
          </p:cNvSpPr>
          <p:nvPr/>
        </p:nvSpPr>
        <p:spPr bwMode="auto">
          <a:xfrm>
            <a:off x="3851275" y="1412875"/>
            <a:ext cx="4897438" cy="201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Po </a:t>
            </a:r>
            <a:r>
              <a:rPr lang="en-US" b="1" dirty="0" err="1">
                <a:solidFill>
                  <a:srgbClr val="A21A5C"/>
                </a:solidFill>
              </a:rPr>
              <a:t>osnovi</a:t>
            </a:r>
            <a:r>
              <a:rPr lang="en-US" b="1" dirty="0">
                <a:solidFill>
                  <a:srgbClr val="A21A5C"/>
                </a:solidFill>
              </a:rPr>
              <a:t> </a:t>
            </a:r>
            <a:r>
              <a:rPr lang="en-US" b="1" dirty="0" err="1">
                <a:solidFill>
                  <a:srgbClr val="A21A5C"/>
                </a:solidFill>
              </a:rPr>
              <a:t>diskriminacije</a:t>
            </a:r>
            <a:r>
              <a:rPr lang="en-US" dirty="0"/>
              <a:t> </a:t>
            </a:r>
            <a:r>
              <a:rPr lang="en-US" dirty="0" err="1"/>
              <a:t>temeljem</a:t>
            </a:r>
            <a:r>
              <a:rPr lang="en-US" dirty="0"/>
              <a:t>: </a:t>
            </a:r>
            <a:endParaRPr lang="hr-HR" dirty="0"/>
          </a:p>
          <a:p>
            <a:pPr>
              <a:spcBef>
                <a:spcPct val="50000"/>
              </a:spcBef>
              <a:buFontTx/>
              <a:buChar char="•"/>
            </a:pPr>
            <a:r>
              <a:rPr lang="hr-HR" dirty="0"/>
              <a:t> </a:t>
            </a:r>
            <a:r>
              <a:rPr lang="en-US" dirty="0" err="1"/>
              <a:t>spola</a:t>
            </a:r>
            <a:r>
              <a:rPr lang="en-US" dirty="0"/>
              <a:t> 79,7% </a:t>
            </a:r>
            <a:r>
              <a:rPr lang="en-US" dirty="0" err="1"/>
              <a:t>slučajeva</a:t>
            </a:r>
            <a:r>
              <a:rPr lang="en-US" dirty="0"/>
              <a:t>, </a:t>
            </a:r>
            <a:endParaRPr lang="hr-HR" dirty="0"/>
          </a:p>
          <a:p>
            <a:pPr>
              <a:spcBef>
                <a:spcPct val="50000"/>
              </a:spcBef>
              <a:buFontTx/>
              <a:buChar char="•"/>
            </a:pPr>
            <a:r>
              <a:rPr lang="hr-HR" dirty="0"/>
              <a:t> </a:t>
            </a:r>
            <a:r>
              <a:rPr lang="en-US" dirty="0" err="1"/>
              <a:t>spolne</a:t>
            </a:r>
            <a:r>
              <a:rPr lang="en-US" dirty="0"/>
              <a:t> </a:t>
            </a:r>
            <a:r>
              <a:rPr lang="en-US" dirty="0" err="1"/>
              <a:t>orijentacije</a:t>
            </a:r>
            <a:r>
              <a:rPr lang="en-US" dirty="0"/>
              <a:t> 4,6%</a:t>
            </a:r>
            <a:r>
              <a:rPr lang="hr-HR" dirty="0"/>
              <a:t>,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hr-HR" dirty="0"/>
              <a:t> </a:t>
            </a:r>
            <a:r>
              <a:rPr lang="en-US" dirty="0" err="1"/>
              <a:t>bračnog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obiteljskog</a:t>
            </a:r>
            <a:r>
              <a:rPr lang="en-US" dirty="0"/>
              <a:t> </a:t>
            </a:r>
            <a:r>
              <a:rPr lang="en-US" dirty="0" err="1"/>
              <a:t>statusa</a:t>
            </a:r>
            <a:r>
              <a:rPr lang="en-US" dirty="0"/>
              <a:t> 3,3%, </a:t>
            </a:r>
            <a:endParaRPr lang="hr-HR" dirty="0"/>
          </a:p>
          <a:p>
            <a:pPr>
              <a:spcBef>
                <a:spcPct val="50000"/>
              </a:spcBef>
              <a:buFontTx/>
              <a:buChar char="•"/>
            </a:pPr>
            <a:r>
              <a:rPr lang="hr-HR" dirty="0"/>
              <a:t> </a:t>
            </a:r>
            <a:r>
              <a:rPr lang="en-US" dirty="0" err="1"/>
              <a:t>rodnog</a:t>
            </a:r>
            <a:r>
              <a:rPr lang="en-US" dirty="0"/>
              <a:t> </a:t>
            </a:r>
            <a:r>
              <a:rPr lang="en-US" dirty="0" err="1"/>
              <a:t>identiteta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izražavanja</a:t>
            </a:r>
            <a:r>
              <a:rPr lang="en-US" dirty="0"/>
              <a:t> 0,5%. </a:t>
            </a:r>
          </a:p>
        </p:txBody>
      </p:sp>
      <p:sp>
        <p:nvSpPr>
          <p:cNvPr id="26626" name="Rectangle 3"/>
          <p:cNvSpPr>
            <a:spLocks noChangeArrowheads="1"/>
          </p:cNvSpPr>
          <p:nvPr/>
        </p:nvSpPr>
        <p:spPr bwMode="auto">
          <a:xfrm>
            <a:off x="900113" y="3933825"/>
            <a:ext cx="7416800" cy="20161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 marL="265113" indent="-265113">
              <a:spcBef>
                <a:spcPts val="25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r-HR" sz="2400" dirty="0">
                <a:solidFill>
                  <a:srgbClr val="002060"/>
                </a:solidFill>
                <a:latin typeface="Antique Olv (W1)"/>
              </a:rPr>
              <a:t>Najviše pritužbi </a:t>
            </a:r>
            <a:r>
              <a:rPr lang="hr-HR" sz="2400" b="1" dirty="0">
                <a:solidFill>
                  <a:srgbClr val="A21A5C"/>
                </a:solidFill>
              </a:rPr>
              <a:t>u području</a:t>
            </a:r>
            <a:r>
              <a:rPr lang="hr-HR" sz="2400" dirty="0">
                <a:solidFill>
                  <a:srgbClr val="002060"/>
                </a:solidFill>
              </a:rPr>
              <a:t> </a:t>
            </a:r>
            <a:r>
              <a:rPr lang="hr-HR" sz="2400" dirty="0">
                <a:solidFill>
                  <a:srgbClr val="002060"/>
                </a:solidFill>
                <a:latin typeface="Antique Olv (W1)"/>
              </a:rPr>
              <a:t>rad</a:t>
            </a:r>
            <a:r>
              <a:rPr lang="hr-HR" sz="2400" dirty="0">
                <a:solidFill>
                  <a:srgbClr val="002060"/>
                </a:solidFill>
              </a:rPr>
              <a:t>a</a:t>
            </a:r>
            <a:r>
              <a:rPr lang="hr-HR" sz="2400" dirty="0">
                <a:solidFill>
                  <a:srgbClr val="002060"/>
                </a:solidFill>
                <a:latin typeface="Antique Olv (W1)"/>
              </a:rPr>
              <a:t> i </a:t>
            </a:r>
            <a:r>
              <a:rPr lang="hr-HR" sz="2400" dirty="0" err="1">
                <a:solidFill>
                  <a:srgbClr val="002060"/>
                </a:solidFill>
                <a:latin typeface="Antique Olv (W1)"/>
              </a:rPr>
              <a:t>zapošljavanj</a:t>
            </a:r>
            <a:r>
              <a:rPr lang="en-US" sz="2400" dirty="0">
                <a:solidFill>
                  <a:srgbClr val="002060"/>
                </a:solidFill>
              </a:rPr>
              <a:t>a</a:t>
            </a:r>
            <a:r>
              <a:rPr lang="hr-HR" sz="2400" dirty="0">
                <a:solidFill>
                  <a:srgbClr val="002060"/>
                </a:solidFill>
                <a:latin typeface="Antique Olv (W1)"/>
              </a:rPr>
              <a:t>, socijaln</a:t>
            </a:r>
            <a:r>
              <a:rPr lang="hr-HR" sz="2400" dirty="0">
                <a:solidFill>
                  <a:srgbClr val="002060"/>
                </a:solidFill>
              </a:rPr>
              <a:t>e</a:t>
            </a:r>
            <a:r>
              <a:rPr lang="hr-HR" sz="2400" dirty="0">
                <a:solidFill>
                  <a:srgbClr val="002060"/>
                </a:solidFill>
                <a:latin typeface="Antique Olv (W1)"/>
              </a:rPr>
              <a:t> sigurnost</a:t>
            </a:r>
            <a:r>
              <a:rPr lang="hr-HR" sz="2400" dirty="0">
                <a:solidFill>
                  <a:srgbClr val="002060"/>
                </a:solidFill>
              </a:rPr>
              <a:t>i</a:t>
            </a:r>
            <a:r>
              <a:rPr lang="hr-HR" sz="2400" dirty="0">
                <a:solidFill>
                  <a:srgbClr val="002060"/>
                </a:solidFill>
                <a:latin typeface="Antique Olv (W1)"/>
              </a:rPr>
              <a:t>, zdravstveno</a:t>
            </a:r>
            <a:r>
              <a:rPr lang="hr-HR" sz="2400" dirty="0">
                <a:solidFill>
                  <a:srgbClr val="002060"/>
                </a:solidFill>
              </a:rPr>
              <a:t>g</a:t>
            </a:r>
            <a:r>
              <a:rPr lang="hr-HR" sz="2400" dirty="0">
                <a:solidFill>
                  <a:srgbClr val="002060"/>
                </a:solidFill>
                <a:latin typeface="Antique Olv (W1)"/>
              </a:rPr>
              <a:t> i mirovinsko</a:t>
            </a:r>
            <a:r>
              <a:rPr lang="hr-HR" sz="2400" dirty="0">
                <a:solidFill>
                  <a:srgbClr val="002060"/>
                </a:solidFill>
              </a:rPr>
              <a:t>g</a:t>
            </a:r>
            <a:r>
              <a:rPr lang="hr-HR" sz="2400" dirty="0">
                <a:solidFill>
                  <a:srgbClr val="002060"/>
                </a:solidFill>
                <a:latin typeface="Antique Olv (W1)"/>
              </a:rPr>
              <a:t> osiguranj</a:t>
            </a:r>
            <a:r>
              <a:rPr lang="hr-HR" sz="2400" dirty="0">
                <a:solidFill>
                  <a:srgbClr val="002060"/>
                </a:solidFill>
              </a:rPr>
              <a:t>a</a:t>
            </a:r>
            <a:r>
              <a:rPr lang="hr-HR" sz="2400" dirty="0">
                <a:solidFill>
                  <a:srgbClr val="002060"/>
                </a:solidFill>
                <a:latin typeface="Antique Olv (W1)"/>
              </a:rPr>
              <a:t>  - </a:t>
            </a:r>
            <a:r>
              <a:rPr lang="hr-HR" sz="2400" b="1" dirty="0">
                <a:solidFill>
                  <a:srgbClr val="A21A5C"/>
                </a:solidFill>
                <a:latin typeface="Antique Olv (W1)"/>
              </a:rPr>
              <a:t>6</a:t>
            </a:r>
            <a:r>
              <a:rPr lang="en-US" sz="2400" b="1" dirty="0">
                <a:solidFill>
                  <a:srgbClr val="A21A5C"/>
                </a:solidFill>
              </a:rPr>
              <a:t>9,6</a:t>
            </a:r>
            <a:r>
              <a:rPr lang="hr-HR" sz="2400" b="1" dirty="0">
                <a:solidFill>
                  <a:srgbClr val="A21A5C"/>
                </a:solidFill>
                <a:latin typeface="Antique Olv (W1)"/>
              </a:rPr>
              <a:t>%,</a:t>
            </a:r>
            <a:r>
              <a:rPr lang="hr-HR" sz="2400" dirty="0">
                <a:solidFill>
                  <a:srgbClr val="002060"/>
                </a:solidFill>
                <a:latin typeface="Antique Olv (W1)"/>
              </a:rPr>
              <a:t> u 2/3 slučajeva </a:t>
            </a:r>
            <a:r>
              <a:rPr lang="hr-HR" sz="2400" dirty="0">
                <a:solidFill>
                  <a:srgbClr val="002060"/>
                </a:solidFill>
              </a:rPr>
              <a:t>p</a:t>
            </a:r>
            <a:r>
              <a:rPr lang="hr-HR" sz="2400" dirty="0">
                <a:solidFill>
                  <a:srgbClr val="002060"/>
                </a:solidFill>
                <a:latin typeface="Antique Olv (W1)"/>
              </a:rPr>
              <a:t>ritužuju </a:t>
            </a:r>
            <a:r>
              <a:rPr lang="hr-HR" sz="2400" dirty="0">
                <a:solidFill>
                  <a:srgbClr val="002060"/>
                </a:solidFill>
              </a:rPr>
              <a:t>se </a:t>
            </a:r>
            <a:r>
              <a:rPr lang="hr-HR" sz="2400" dirty="0">
                <a:solidFill>
                  <a:srgbClr val="002060"/>
                </a:solidFill>
                <a:latin typeface="Antique Olv (W1)"/>
              </a:rPr>
              <a:t>žene</a:t>
            </a:r>
            <a:r>
              <a:rPr lang="hr-HR" sz="2400" dirty="0">
                <a:solidFill>
                  <a:srgbClr val="002060"/>
                </a:solidFill>
              </a:rPr>
              <a:t>. </a:t>
            </a:r>
            <a:r>
              <a:rPr lang="en-US" sz="2400" dirty="0">
                <a:solidFill>
                  <a:srgbClr val="002060"/>
                </a:solidFill>
              </a:rPr>
              <a:t>Na </a:t>
            </a:r>
            <a:r>
              <a:rPr lang="en-US" sz="2400" dirty="0" err="1">
                <a:solidFill>
                  <a:srgbClr val="002060"/>
                </a:solidFill>
              </a:rPr>
              <a:t>uznemiravanje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i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spolno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r>
              <a:rPr lang="en-US" sz="2400" dirty="0" err="1">
                <a:solidFill>
                  <a:srgbClr val="002060"/>
                </a:solidFill>
              </a:rPr>
              <a:t>uznemiravanje</a:t>
            </a:r>
            <a:r>
              <a:rPr lang="en-US" sz="2400" dirty="0">
                <a:solidFill>
                  <a:srgbClr val="002060"/>
                </a:solidFill>
              </a:rPr>
              <a:t> u 100% </a:t>
            </a:r>
            <a:r>
              <a:rPr lang="en-US" sz="2400" dirty="0" err="1">
                <a:solidFill>
                  <a:srgbClr val="002060"/>
                </a:solidFill>
              </a:rPr>
              <a:t>pritužuju</a:t>
            </a:r>
            <a:r>
              <a:rPr lang="en-US" sz="2400" dirty="0">
                <a:solidFill>
                  <a:srgbClr val="002060"/>
                </a:solidFill>
              </a:rPr>
              <a:t> se </a:t>
            </a:r>
            <a:r>
              <a:rPr lang="en-US" sz="2400" dirty="0" err="1">
                <a:solidFill>
                  <a:srgbClr val="002060"/>
                </a:solidFill>
              </a:rPr>
              <a:t>žene</a:t>
            </a:r>
            <a:r>
              <a:rPr lang="en-US" sz="1400" dirty="0">
                <a:solidFill>
                  <a:srgbClr val="002060"/>
                </a:solidFill>
              </a:rPr>
              <a:t>. </a:t>
            </a:r>
            <a:endParaRPr lang="hr-HR" sz="1400" dirty="0">
              <a:solidFill>
                <a:srgbClr val="002060"/>
              </a:solidFill>
            </a:endParaRPr>
          </a:p>
        </p:txBody>
      </p:sp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sp>
        <p:nvSpPr>
          <p:cNvPr id="26628" name="Text Box 7"/>
          <p:cNvSpPr txBox="1">
            <a:spLocks noChangeArrowheads="1"/>
          </p:cNvSpPr>
          <p:nvPr/>
        </p:nvSpPr>
        <p:spPr bwMode="auto">
          <a:xfrm>
            <a:off x="684213" y="549275"/>
            <a:ext cx="77041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/>
              <a:t>Iz Izvješća o radu za 2014.</a:t>
            </a:r>
            <a:endParaRPr lang="en-US"/>
          </a:p>
        </p:txBody>
      </p:sp>
      <p:pic>
        <p:nvPicPr>
          <p:cNvPr id="26629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288" y="5734050"/>
            <a:ext cx="140335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9" descr="Sex_2010092308153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1628775"/>
            <a:ext cx="2663825" cy="199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POL_20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12776"/>
            <a:ext cx="7549654" cy="410445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5734050"/>
            <a:ext cx="140335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9220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pic>
        <p:nvPicPr>
          <p:cNvPr id="27650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5661025"/>
            <a:ext cx="1547813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 Box 12"/>
          <p:cNvSpPr txBox="1">
            <a:spLocks noChangeArrowheads="1"/>
          </p:cNvSpPr>
          <p:nvPr/>
        </p:nvSpPr>
        <p:spPr bwMode="auto">
          <a:xfrm>
            <a:off x="4787900" y="981075"/>
            <a:ext cx="3744913" cy="1187450"/>
          </a:xfrm>
          <a:prstGeom prst="rect">
            <a:avLst/>
          </a:prstGeom>
          <a:solidFill>
            <a:srgbClr val="CAB6E8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2400"/>
              <a:t>Ravnopravnost spolova se jednako odnosi i na muškarce i na žene.</a:t>
            </a:r>
            <a:endParaRPr lang="en-US" sz="2400"/>
          </a:p>
        </p:txBody>
      </p:sp>
      <p:sp>
        <p:nvSpPr>
          <p:cNvPr id="27652" name="Text Box 14"/>
          <p:cNvSpPr txBox="1">
            <a:spLocks noChangeArrowheads="1"/>
          </p:cNvSpPr>
          <p:nvPr/>
        </p:nvSpPr>
        <p:spPr bwMode="auto">
          <a:xfrm>
            <a:off x="2771775" y="2636838"/>
            <a:ext cx="3311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2400" b="1">
                <a:solidFill>
                  <a:srgbClr val="A21A5C"/>
                </a:solidFill>
              </a:rPr>
              <a:t>Međutim :</a:t>
            </a:r>
            <a:endParaRPr lang="en-US" sz="2400" b="1">
              <a:solidFill>
                <a:srgbClr val="A21A5C"/>
              </a:solidFill>
            </a:endParaRPr>
          </a:p>
        </p:txBody>
      </p:sp>
      <p:sp>
        <p:nvSpPr>
          <p:cNvPr id="27653" name="Text Box 16"/>
          <p:cNvSpPr txBox="1">
            <a:spLocks noChangeArrowheads="1"/>
          </p:cNvSpPr>
          <p:nvPr/>
        </p:nvSpPr>
        <p:spPr bwMode="auto">
          <a:xfrm>
            <a:off x="395288" y="692150"/>
            <a:ext cx="4321175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Ravnopravnost </a:t>
            </a:r>
            <a:r>
              <a:rPr lang="en-US" dirty="0" err="1"/>
              <a:t>spolova</a:t>
            </a:r>
            <a:r>
              <a:rPr lang="en-US" dirty="0"/>
              <a:t> </a:t>
            </a:r>
            <a:r>
              <a:rPr lang="en-US" dirty="0" err="1"/>
              <a:t>znači</a:t>
            </a:r>
            <a:r>
              <a:rPr lang="en-US" dirty="0"/>
              <a:t> da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žene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muškarci</a:t>
            </a:r>
            <a:r>
              <a:rPr lang="en-US" dirty="0"/>
              <a:t> </a:t>
            </a:r>
            <a:r>
              <a:rPr lang="en-US" b="1" dirty="0" err="1">
                <a:solidFill>
                  <a:srgbClr val="A21A5C"/>
                </a:solidFill>
              </a:rPr>
              <a:t>jednako</a:t>
            </a:r>
            <a:r>
              <a:rPr lang="en-US" b="1" dirty="0">
                <a:solidFill>
                  <a:srgbClr val="A21A5C"/>
                </a:solidFill>
              </a:rPr>
              <a:t> </a:t>
            </a:r>
            <a:r>
              <a:rPr lang="en-US" b="1" dirty="0" err="1">
                <a:solidFill>
                  <a:srgbClr val="A21A5C"/>
                </a:solidFill>
              </a:rPr>
              <a:t>prisutni</a:t>
            </a:r>
            <a:r>
              <a:rPr lang="en-US" dirty="0"/>
              <a:t> u </a:t>
            </a:r>
            <a:r>
              <a:rPr lang="en-US" dirty="0" err="1"/>
              <a:t>svim</a:t>
            </a:r>
            <a:r>
              <a:rPr lang="en-US" dirty="0"/>
              <a:t> </a:t>
            </a:r>
            <a:r>
              <a:rPr lang="en-US" dirty="0" err="1"/>
              <a:t>područjima</a:t>
            </a:r>
            <a:r>
              <a:rPr lang="en-US" dirty="0"/>
              <a:t> </a:t>
            </a:r>
            <a:r>
              <a:rPr lang="en-US" dirty="0" err="1"/>
              <a:t>javnog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privatnog</a:t>
            </a:r>
            <a:r>
              <a:rPr lang="en-US" dirty="0"/>
              <a:t> </a:t>
            </a:r>
            <a:r>
              <a:rPr lang="en-US" dirty="0" err="1"/>
              <a:t>života</a:t>
            </a:r>
            <a:r>
              <a:rPr lang="en-US" dirty="0"/>
              <a:t>, da </a:t>
            </a:r>
            <a:r>
              <a:rPr lang="en-US" dirty="0" err="1"/>
              <a:t>imaju</a:t>
            </a:r>
            <a:r>
              <a:rPr lang="en-US" dirty="0"/>
              <a:t> </a:t>
            </a:r>
            <a:r>
              <a:rPr lang="en-US" b="1" dirty="0" err="1">
                <a:solidFill>
                  <a:srgbClr val="A21A5C"/>
                </a:solidFill>
              </a:rPr>
              <a:t>jednak</a:t>
            </a:r>
            <a:r>
              <a:rPr lang="en-US" b="1" dirty="0">
                <a:solidFill>
                  <a:srgbClr val="A21A5C"/>
                </a:solidFill>
              </a:rPr>
              <a:t> status</a:t>
            </a:r>
            <a:r>
              <a:rPr lang="en-US" dirty="0"/>
              <a:t>, </a:t>
            </a:r>
            <a:r>
              <a:rPr lang="en-US" b="1" dirty="0" err="1">
                <a:solidFill>
                  <a:srgbClr val="A21A5C"/>
                </a:solidFill>
              </a:rPr>
              <a:t>jednake</a:t>
            </a:r>
            <a:r>
              <a:rPr lang="en-US" b="1" dirty="0">
                <a:solidFill>
                  <a:srgbClr val="A21A5C"/>
                </a:solidFill>
              </a:rPr>
              <a:t> </a:t>
            </a:r>
            <a:r>
              <a:rPr lang="en-US" b="1" dirty="0" err="1">
                <a:solidFill>
                  <a:srgbClr val="A21A5C"/>
                </a:solidFill>
              </a:rPr>
              <a:t>mogućnosti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ostvarivanje</a:t>
            </a:r>
            <a:r>
              <a:rPr lang="en-US" dirty="0"/>
              <a:t> </a:t>
            </a:r>
            <a:r>
              <a:rPr lang="en-US" dirty="0" err="1"/>
              <a:t>svih</a:t>
            </a:r>
            <a:r>
              <a:rPr lang="en-US" dirty="0"/>
              <a:t> </a:t>
            </a:r>
            <a:r>
              <a:rPr lang="en-US" dirty="0" err="1"/>
              <a:t>prava</a:t>
            </a:r>
            <a:r>
              <a:rPr lang="en-US" dirty="0"/>
              <a:t>,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b="1" dirty="0" err="1">
                <a:solidFill>
                  <a:srgbClr val="A21A5C"/>
                </a:solidFill>
              </a:rPr>
              <a:t>jednaku</a:t>
            </a:r>
            <a:r>
              <a:rPr lang="en-US" b="1" dirty="0">
                <a:solidFill>
                  <a:srgbClr val="A21A5C"/>
                </a:solidFill>
              </a:rPr>
              <a:t> </a:t>
            </a:r>
            <a:r>
              <a:rPr lang="en-US" b="1" dirty="0" err="1">
                <a:solidFill>
                  <a:srgbClr val="A21A5C"/>
                </a:solidFill>
              </a:rPr>
              <a:t>korist</a:t>
            </a:r>
            <a:r>
              <a:rPr lang="en-US" dirty="0"/>
              <a:t> od </a:t>
            </a:r>
            <a:r>
              <a:rPr lang="en-US" dirty="0" err="1"/>
              <a:t>ostvarenih</a:t>
            </a:r>
            <a:r>
              <a:rPr lang="en-US" dirty="0"/>
              <a:t> </a:t>
            </a:r>
            <a:r>
              <a:rPr lang="en-US" dirty="0" err="1"/>
              <a:t>rezultata</a:t>
            </a:r>
            <a:r>
              <a:rPr lang="en-US" dirty="0"/>
              <a:t>. </a:t>
            </a:r>
          </a:p>
        </p:txBody>
      </p:sp>
      <p:sp>
        <p:nvSpPr>
          <p:cNvPr id="27654" name="Text Box 18"/>
          <p:cNvSpPr txBox="1">
            <a:spLocks noChangeArrowheads="1"/>
          </p:cNvSpPr>
          <p:nvPr/>
        </p:nvSpPr>
        <p:spPr bwMode="auto">
          <a:xfrm>
            <a:off x="611188" y="3127376"/>
            <a:ext cx="7848600" cy="301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-"/>
            </a:pPr>
            <a:r>
              <a:rPr lang="hr-HR" dirty="0"/>
              <a:t> Žene su u najvećem postotku (70-80%) žrtve obiteljskog nasilja = rodno uvjetovano nasilje;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hr-HR" dirty="0"/>
              <a:t> Horizontalna i vertikalna segregacija na tržištu rada (</a:t>
            </a:r>
            <a:r>
              <a:rPr lang="hr-HR" sz="1400" dirty="0"/>
              <a:t>podzastupljene u političkom odlučivanju i na upravljačkim pozicijama, “stakleni strop”, feminizacija pojedinih zanimanja na nižim razinama, jaz u plaćama, rad na određeno vrijeme, diskriminacija temeljem </a:t>
            </a:r>
            <a:r>
              <a:rPr lang="hr-HR" sz="1400" dirty="0" smtClean="0"/>
              <a:t>trudnoće, žrtve uznemiravanja i seksualnog uznemiravanja na radnom mjestu</a:t>
            </a:r>
            <a:r>
              <a:rPr lang="hr-HR" dirty="0" smtClean="0"/>
              <a:t>);</a:t>
            </a:r>
            <a:endParaRPr lang="hr-HR" dirty="0"/>
          </a:p>
          <a:p>
            <a:pPr>
              <a:spcBef>
                <a:spcPct val="50000"/>
              </a:spcBef>
              <a:buFontTx/>
              <a:buChar char="-"/>
            </a:pPr>
            <a:r>
              <a:rPr lang="hr-HR" dirty="0"/>
              <a:t> Patrijarhalna podjela rodnih uloga – dvostruka opterećenost;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hr-HR" dirty="0"/>
              <a:t> Seksizam i spolni stereotipi u medijima;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hr-HR" dirty="0"/>
              <a:t> Izloženost riziku višestruke diskriminacije;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4"/>
          <p:cNvSpPr txBox="1">
            <a:spLocks noChangeArrowheads="1"/>
          </p:cNvSpPr>
          <p:nvPr/>
        </p:nvSpPr>
        <p:spPr bwMode="auto">
          <a:xfrm>
            <a:off x="611188" y="7651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r-HR" sz="2400" dirty="0"/>
              <a:t>Pritužbe muškaraca uglavnom se odnose na:</a:t>
            </a:r>
            <a:endParaRPr lang="en-US" sz="2400" dirty="0"/>
          </a:p>
        </p:txBody>
      </p:sp>
      <p:sp>
        <p:nvSpPr>
          <p:cNvPr id="31746" name="Text Box 5"/>
          <p:cNvSpPr txBox="1">
            <a:spLocks noChangeArrowheads="1"/>
          </p:cNvSpPr>
          <p:nvPr/>
        </p:nvSpPr>
        <p:spPr bwMode="auto">
          <a:xfrm>
            <a:off x="827088" y="1700213"/>
            <a:ext cx="741680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-"/>
            </a:pPr>
            <a:r>
              <a:rPr lang="hr-HR" dirty="0"/>
              <a:t> </a:t>
            </a:r>
            <a:r>
              <a:rPr lang="hr-HR" dirty="0" smtClean="0"/>
              <a:t>Diskriminacija temeljem </a:t>
            </a:r>
            <a:r>
              <a:rPr lang="hr-HR" dirty="0"/>
              <a:t>spola od strane CZSS kod donošenja odluke s kim će dijete živjeti nakon rastave (favoriziranje majki);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hr-HR" dirty="0"/>
              <a:t> Diskriminacija temeljem spola kod zapošljavanja;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hr-HR" dirty="0"/>
              <a:t> Diskriminaciju temeljem spola kod upisa u tzv. “ženska zanimanja”;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hr-HR" dirty="0"/>
              <a:t> Pritužbe na medijske sadržaje </a:t>
            </a:r>
            <a:r>
              <a:rPr lang="hr-HR" sz="1600" dirty="0"/>
              <a:t>(reklame koje ih vrijeđaju, uglavnom u odnosu na njihovu muškost)</a:t>
            </a:r>
            <a:endParaRPr lang="en-US" sz="1600" dirty="0"/>
          </a:p>
        </p:txBody>
      </p:sp>
      <p:pic>
        <p:nvPicPr>
          <p:cNvPr id="31747" name="Picture 6" descr="7897455-Parents-Fighting-over-Child-Custody--Stock-Photo-famil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0200" y="4292600"/>
            <a:ext cx="2701925" cy="172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pic>
        <p:nvPicPr>
          <p:cNvPr id="31749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5661025"/>
            <a:ext cx="1547813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10" descr="hqdefaul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7450" y="4292600"/>
            <a:ext cx="2376488" cy="178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4"/>
          <p:cNvSpPr txBox="1">
            <a:spLocks noChangeArrowheads="1"/>
          </p:cNvSpPr>
          <p:nvPr/>
        </p:nvSpPr>
        <p:spPr bwMode="auto">
          <a:xfrm>
            <a:off x="827088" y="1125538"/>
            <a:ext cx="4392612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hr-HR"/>
          </a:p>
          <a:p>
            <a:pPr>
              <a:spcBef>
                <a:spcPct val="50000"/>
              </a:spcBef>
            </a:pPr>
            <a:r>
              <a:rPr lang="hr-HR"/>
              <a:t>U 2014. - </a:t>
            </a:r>
            <a:r>
              <a:rPr lang="en-US"/>
              <a:t>10.465 ili 64% osoba ženskog spola </a:t>
            </a:r>
            <a:r>
              <a:rPr lang="hr-HR"/>
              <a:t>oštećeno </a:t>
            </a:r>
            <a:r>
              <a:rPr lang="hr-HR" b="1">
                <a:solidFill>
                  <a:srgbClr val="A21A5C"/>
                </a:solidFill>
              </a:rPr>
              <a:t>prekršajnim djelom</a:t>
            </a:r>
            <a:r>
              <a:rPr lang="hr-HR"/>
              <a:t> nasilja u obitelji.</a:t>
            </a:r>
          </a:p>
          <a:p>
            <a:pPr>
              <a:spcBef>
                <a:spcPct val="50000"/>
              </a:spcBef>
            </a:pPr>
            <a:r>
              <a:rPr lang="hr-HR"/>
              <a:t>U</a:t>
            </a:r>
            <a:r>
              <a:rPr lang="hr-HR" b="1">
                <a:solidFill>
                  <a:srgbClr val="A21A5C"/>
                </a:solidFill>
              </a:rPr>
              <a:t> 48% </a:t>
            </a:r>
            <a:r>
              <a:rPr lang="hr-HR"/>
              <a:t>slučajeva</a:t>
            </a:r>
            <a:r>
              <a:rPr lang="hr-HR" b="1">
                <a:solidFill>
                  <a:srgbClr val="A21A5C"/>
                </a:solidFill>
              </a:rPr>
              <a:t> počinitelj je </a:t>
            </a:r>
            <a:r>
              <a:rPr lang="en-US" b="1">
                <a:solidFill>
                  <a:srgbClr val="A21A5C"/>
                </a:solidFill>
              </a:rPr>
              <a:t>suprug</a:t>
            </a:r>
            <a:r>
              <a:rPr lang="hr-HR" b="1">
                <a:solidFill>
                  <a:srgbClr val="A21A5C"/>
                </a:solidFill>
              </a:rPr>
              <a:t>, </a:t>
            </a:r>
            <a:r>
              <a:rPr lang="en-US" b="1">
                <a:solidFill>
                  <a:srgbClr val="A21A5C"/>
                </a:solidFill>
              </a:rPr>
              <a:t>izvanbračni partner,</a:t>
            </a:r>
            <a:r>
              <a:rPr lang="hr-HR" b="1">
                <a:solidFill>
                  <a:srgbClr val="A21A5C"/>
                </a:solidFill>
              </a:rPr>
              <a:t> </a:t>
            </a:r>
            <a:r>
              <a:rPr lang="en-US" b="1">
                <a:solidFill>
                  <a:srgbClr val="A21A5C"/>
                </a:solidFill>
              </a:rPr>
              <a:t>bivši partner</a:t>
            </a:r>
            <a:r>
              <a:rPr lang="hr-HR"/>
              <a:t> </a:t>
            </a:r>
          </a:p>
          <a:p>
            <a:pPr>
              <a:spcBef>
                <a:spcPct val="50000"/>
              </a:spcBef>
            </a:pPr>
            <a:r>
              <a:rPr lang="hr-HR"/>
              <a:t>(ostalo o</a:t>
            </a:r>
            <a:r>
              <a:rPr lang="en-US"/>
              <a:t>tac nad punoljetnom kćerkom, otac nad maloljetnom kćerkom,  sin nad majkom, </a:t>
            </a:r>
            <a:r>
              <a:rPr lang="hr-HR"/>
              <a:t>sin </a:t>
            </a:r>
            <a:r>
              <a:rPr lang="en-US"/>
              <a:t>nad ocem</a:t>
            </a:r>
            <a:r>
              <a:rPr lang="hr-HR"/>
              <a:t>).</a:t>
            </a:r>
          </a:p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8674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pic>
        <p:nvPicPr>
          <p:cNvPr id="28675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388" y="5589588"/>
            <a:ext cx="1619250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Text Box 7"/>
          <p:cNvSpPr txBox="1">
            <a:spLocks noChangeArrowheads="1"/>
          </p:cNvSpPr>
          <p:nvPr/>
        </p:nvSpPr>
        <p:spPr bwMode="auto">
          <a:xfrm>
            <a:off x="827088" y="4868863"/>
            <a:ext cx="4103687" cy="679450"/>
          </a:xfrm>
          <a:prstGeom prst="rect">
            <a:avLst/>
          </a:prstGeom>
          <a:solidFill>
            <a:schemeClr val="accent1"/>
          </a:solidFill>
          <a:ln w="38100">
            <a:solidFill>
              <a:srgbClr val="A21A5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r-HR" b="1">
                <a:solidFill>
                  <a:srgbClr val="A21A5C"/>
                </a:solidFill>
              </a:rPr>
              <a:t>72% žena = žrtve kaznenih djela</a:t>
            </a:r>
            <a:r>
              <a:rPr lang="hr-HR"/>
              <a:t> s elementima nasilja u obitelji</a:t>
            </a:r>
            <a:endParaRPr lang="en-US"/>
          </a:p>
        </p:txBody>
      </p:sp>
      <p:sp>
        <p:nvSpPr>
          <p:cNvPr id="28677" name="Text Box 8"/>
          <p:cNvSpPr txBox="1">
            <a:spLocks noChangeArrowheads="1"/>
          </p:cNvSpPr>
          <p:nvPr/>
        </p:nvSpPr>
        <p:spPr bwMode="auto">
          <a:xfrm>
            <a:off x="1116013" y="549275"/>
            <a:ext cx="684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2400" b="1">
                <a:solidFill>
                  <a:srgbClr val="A21A5C"/>
                </a:solidFill>
              </a:rPr>
              <a:t>Rodno uvjetovano nasilje</a:t>
            </a:r>
            <a:endParaRPr lang="en-US" sz="2400" b="1">
              <a:solidFill>
                <a:srgbClr val="A21A5C"/>
              </a:solidFill>
            </a:endParaRPr>
          </a:p>
        </p:txBody>
      </p:sp>
      <p:sp>
        <p:nvSpPr>
          <p:cNvPr id="28678" name="Oval 11"/>
          <p:cNvSpPr>
            <a:spLocks noChangeArrowheads="1"/>
          </p:cNvSpPr>
          <p:nvPr/>
        </p:nvSpPr>
        <p:spPr bwMode="auto">
          <a:xfrm>
            <a:off x="5364163" y="1916113"/>
            <a:ext cx="3167062" cy="3024187"/>
          </a:xfrm>
          <a:prstGeom prst="ellipse">
            <a:avLst/>
          </a:prstGeom>
          <a:solidFill>
            <a:schemeClr val="bg2"/>
          </a:solidFill>
          <a:ln w="28575">
            <a:solidFill>
              <a:srgbClr val="6600CC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hr-HR"/>
              <a:t>Još uvijek nedovoljno </a:t>
            </a:r>
          </a:p>
          <a:p>
            <a:pPr algn="ctr"/>
            <a:r>
              <a:rPr lang="hr-HR"/>
              <a:t>prepoznato:</a:t>
            </a:r>
          </a:p>
          <a:p>
            <a:pPr algn="ctr"/>
            <a:endParaRPr lang="hr-HR"/>
          </a:p>
          <a:p>
            <a:pPr algn="ctr"/>
            <a:r>
              <a:rPr lang="hr-HR"/>
              <a:t>ekonomsko i</a:t>
            </a:r>
          </a:p>
          <a:p>
            <a:pPr algn="ctr"/>
            <a:r>
              <a:rPr lang="hr-HR"/>
              <a:t>psihološko </a:t>
            </a:r>
          </a:p>
          <a:p>
            <a:pPr algn="ctr"/>
            <a:r>
              <a:rPr lang="hr-HR"/>
              <a:t>nasilje</a:t>
            </a:r>
            <a:endParaRPr lang="en-US"/>
          </a:p>
        </p:txBody>
      </p:sp>
      <p:sp>
        <p:nvSpPr>
          <p:cNvPr id="28679" name="Text Box 12"/>
          <p:cNvSpPr txBox="1">
            <a:spLocks noChangeArrowheads="1"/>
          </p:cNvSpPr>
          <p:nvPr/>
        </p:nvSpPr>
        <p:spPr bwMode="auto">
          <a:xfrm>
            <a:off x="539750" y="6021388"/>
            <a:ext cx="6337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b="1">
                <a:solidFill>
                  <a:srgbClr val="A21A5C"/>
                </a:solidFill>
              </a:rPr>
              <a:t>Neophodno ratificirati Istanbulsku konvenciju !!!</a:t>
            </a:r>
            <a:endParaRPr lang="en-US" b="1">
              <a:solidFill>
                <a:srgbClr val="A21A5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pic>
        <p:nvPicPr>
          <p:cNvPr id="29698" name="Picture 5" descr="primjer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3200" y="1268760"/>
            <a:ext cx="4824412" cy="449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312" y="5738213"/>
            <a:ext cx="1331318" cy="727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684213" y="527050"/>
            <a:ext cx="7693025" cy="70788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hr-HR" sz="2000" b="1" dirty="0" smtClean="0">
                <a:solidFill>
                  <a:srgbClr val="A21A5C"/>
                </a:solidFill>
              </a:rPr>
              <a:t>Dalekosežnost pojmova koji se olako koriste u medijskim sadržajima</a:t>
            </a:r>
            <a:endParaRPr lang="en-US" sz="2000" b="1" dirty="0">
              <a:solidFill>
                <a:srgbClr val="A21A5C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7403" y="927160"/>
            <a:ext cx="3423150" cy="23042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427000"/>
            <a:ext cx="2642687" cy="28341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299" y="1052736"/>
            <a:ext cx="5456380" cy="4365104"/>
          </a:xfrm>
          <a:prstGeom prst="rect">
            <a:avLst/>
          </a:prstGeom>
        </p:spPr>
      </p:pic>
      <p:pic>
        <p:nvPicPr>
          <p:cNvPr id="2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312" y="5738213"/>
            <a:ext cx="1331318" cy="727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69" y="684319"/>
            <a:ext cx="3099446" cy="5589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21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sp>
        <p:nvSpPr>
          <p:cNvPr id="32770" name="Text Box 5"/>
          <p:cNvSpPr txBox="1">
            <a:spLocks noChangeArrowheads="1"/>
          </p:cNvSpPr>
          <p:nvPr/>
        </p:nvSpPr>
        <p:spPr bwMode="auto">
          <a:xfrm>
            <a:off x="468313" y="549275"/>
            <a:ext cx="8207375" cy="366713"/>
          </a:xfrm>
          <a:prstGeom prst="rect">
            <a:avLst/>
          </a:prstGeom>
          <a:solidFill>
            <a:srgbClr val="CAB6E8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/>
              <a:t>3-mjesečno istraživanje 2012., 9 portala, 514 naslovnica, </a:t>
            </a:r>
            <a:r>
              <a:rPr lang="en-US"/>
              <a:t>12.241 članak </a:t>
            </a:r>
            <a:r>
              <a:rPr lang="hr-HR"/>
              <a:t>+ foto</a:t>
            </a:r>
            <a:endParaRPr lang="en-US"/>
          </a:p>
        </p:txBody>
      </p:sp>
      <p:sp>
        <p:nvSpPr>
          <p:cNvPr id="32771" name="Text Box 7"/>
          <p:cNvSpPr txBox="1">
            <a:spLocks noChangeArrowheads="1"/>
          </p:cNvSpPr>
          <p:nvPr/>
        </p:nvSpPr>
        <p:spPr bwMode="auto">
          <a:xfrm>
            <a:off x="3779838" y="2420938"/>
            <a:ext cx="467995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-"/>
            </a:pPr>
            <a:r>
              <a:rPr lang="hr-HR" dirty="0"/>
              <a:t> 88% savjeti za zdravlje i ljepotu 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hr-HR" dirty="0"/>
              <a:t> 81% u reklamama 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hr-HR" dirty="0"/>
              <a:t> 71% estrada i </a:t>
            </a:r>
            <a:r>
              <a:rPr lang="hr-HR" dirty="0" err="1"/>
              <a:t>showbusiness</a:t>
            </a:r>
            <a:endParaRPr lang="hr-HR" dirty="0"/>
          </a:p>
          <a:p>
            <a:pPr>
              <a:spcBef>
                <a:spcPct val="50000"/>
              </a:spcBef>
              <a:buFontTx/>
              <a:buChar char="-"/>
            </a:pPr>
            <a:r>
              <a:rPr lang="hr-HR" dirty="0"/>
              <a:t> 73% </a:t>
            </a:r>
            <a:r>
              <a:rPr lang="hr-HR" b="1" dirty="0">
                <a:solidFill>
                  <a:srgbClr val="A21A5C"/>
                </a:solidFill>
              </a:rPr>
              <a:t>mlade žene</a:t>
            </a:r>
          </a:p>
          <a:p>
            <a:pPr>
              <a:spcBef>
                <a:spcPct val="50000"/>
              </a:spcBef>
            </a:pPr>
            <a:r>
              <a:rPr lang="hr-HR" dirty="0"/>
              <a:t>-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svakoj</a:t>
            </a:r>
            <a:r>
              <a:rPr lang="en-US" dirty="0"/>
              <a:t> 3. </a:t>
            </a:r>
            <a:r>
              <a:rPr lang="en-US" dirty="0" err="1"/>
              <a:t>fotografiji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kojoj</a:t>
            </a:r>
            <a:r>
              <a:rPr lang="en-US" dirty="0"/>
              <a:t> se </a:t>
            </a:r>
            <a:r>
              <a:rPr lang="en-US" dirty="0" err="1"/>
              <a:t>nalaze</a:t>
            </a:r>
            <a:r>
              <a:rPr lang="en-US" dirty="0"/>
              <a:t> </a:t>
            </a:r>
            <a:r>
              <a:rPr lang="en-US" dirty="0" err="1"/>
              <a:t>prikazane</a:t>
            </a:r>
            <a:r>
              <a:rPr lang="en-US" dirty="0"/>
              <a:t> </a:t>
            </a:r>
            <a:r>
              <a:rPr lang="en-US" b="1" dirty="0" err="1">
                <a:solidFill>
                  <a:srgbClr val="A21A5C"/>
                </a:solidFill>
              </a:rPr>
              <a:t>polu-odjevene</a:t>
            </a:r>
            <a:r>
              <a:rPr lang="en-US" b="1" dirty="0">
                <a:solidFill>
                  <a:srgbClr val="A21A5C"/>
                </a:solidFill>
              </a:rPr>
              <a:t> </a:t>
            </a:r>
            <a:r>
              <a:rPr lang="en-US" b="1" dirty="0" err="1">
                <a:solidFill>
                  <a:srgbClr val="A21A5C"/>
                </a:solidFill>
              </a:rPr>
              <a:t>ili</a:t>
            </a:r>
            <a:r>
              <a:rPr lang="en-US" b="1" dirty="0">
                <a:solidFill>
                  <a:srgbClr val="A21A5C"/>
                </a:solidFill>
              </a:rPr>
              <a:t> </a:t>
            </a:r>
            <a:r>
              <a:rPr lang="en-US" b="1" dirty="0" err="1">
                <a:solidFill>
                  <a:srgbClr val="A21A5C"/>
                </a:solidFill>
              </a:rPr>
              <a:t>razodjevene</a:t>
            </a:r>
            <a:r>
              <a:rPr lang="en-US" dirty="0"/>
              <a:t>;</a:t>
            </a:r>
          </a:p>
        </p:txBody>
      </p:sp>
      <p:pic>
        <p:nvPicPr>
          <p:cNvPr id="32772" name="Picture 9" descr="k134046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989138"/>
            <a:ext cx="194468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Text Box 13"/>
          <p:cNvSpPr txBox="1">
            <a:spLocks noChangeArrowheads="1"/>
          </p:cNvSpPr>
          <p:nvPr/>
        </p:nvSpPr>
        <p:spPr bwMode="auto">
          <a:xfrm>
            <a:off x="5292725" y="1773238"/>
            <a:ext cx="863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r-HR"/>
              <a:t>ŽENE</a:t>
            </a:r>
            <a:endParaRPr lang="en-US"/>
          </a:p>
        </p:txBody>
      </p:sp>
      <p:sp>
        <p:nvSpPr>
          <p:cNvPr id="32774" name="Text Box 15"/>
          <p:cNvSpPr txBox="1">
            <a:spLocks noChangeArrowheads="1"/>
          </p:cNvSpPr>
          <p:nvPr/>
        </p:nvSpPr>
        <p:spPr bwMode="auto">
          <a:xfrm>
            <a:off x="539750" y="4508500"/>
            <a:ext cx="28082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/>
              <a:t>Na fotografijama osoba bez glave – 94% su žene</a:t>
            </a:r>
            <a:endParaRPr lang="en-US"/>
          </a:p>
        </p:txBody>
      </p:sp>
      <p:pic>
        <p:nvPicPr>
          <p:cNvPr id="32775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4388" y="5589588"/>
            <a:ext cx="1619250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5" descr="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535" y="3565742"/>
            <a:ext cx="4886237" cy="2749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8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sp>
        <p:nvSpPr>
          <p:cNvPr id="55299" name="Text Box 7"/>
          <p:cNvSpPr txBox="1">
            <a:spLocks noChangeArrowheads="1"/>
          </p:cNvSpPr>
          <p:nvPr/>
        </p:nvSpPr>
        <p:spPr bwMode="auto">
          <a:xfrm>
            <a:off x="1043608" y="620688"/>
            <a:ext cx="68405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dirty="0"/>
              <a:t>Reklamna industrija – jedna od najupornijih u iskorištavanju ženskog tijela </a:t>
            </a:r>
            <a:endParaRPr lang="en-US" dirty="0"/>
          </a:p>
        </p:txBody>
      </p:sp>
      <p:sp>
        <p:nvSpPr>
          <p:cNvPr id="55300" name="Text Box 8"/>
          <p:cNvSpPr txBox="1">
            <a:spLocks noChangeArrowheads="1"/>
          </p:cNvSpPr>
          <p:nvPr/>
        </p:nvSpPr>
        <p:spPr bwMode="auto">
          <a:xfrm>
            <a:off x="899592" y="3645024"/>
            <a:ext cx="374441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dirty="0"/>
              <a:t>“Osjeti Poreč svim svojim čulima”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018" y="1508395"/>
            <a:ext cx="3569859" cy="17349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422" y="3697060"/>
            <a:ext cx="3029570" cy="24868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954" y="1429503"/>
            <a:ext cx="3624388" cy="18927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88" name="Object 4"/>
          <p:cNvGraphicFramePr>
            <a:graphicFrameLocks noChangeAspect="1"/>
          </p:cNvGraphicFramePr>
          <p:nvPr/>
        </p:nvGraphicFramePr>
        <p:xfrm>
          <a:off x="323850" y="2781300"/>
          <a:ext cx="6686550" cy="377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8" r:id="rId3" imgW="11492063" imgH="6488889" progId="">
                  <p:embed/>
                </p:oleObj>
              </mc:Choice>
              <mc:Fallback>
                <p:oleObj r:id="rId3" imgW="11492063" imgH="6488889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2781300"/>
                        <a:ext cx="6686550" cy="3775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539750" y="1268413"/>
            <a:ext cx="4897438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r-HR"/>
              <a:t>Žene u sportu – 6% vijesti</a:t>
            </a:r>
          </a:p>
          <a:p>
            <a:pPr>
              <a:spcBef>
                <a:spcPct val="50000"/>
              </a:spcBef>
            </a:pPr>
            <a:r>
              <a:rPr lang="hr-HR"/>
              <a:t>Ž</a:t>
            </a:r>
            <a:r>
              <a:rPr lang="en-US"/>
              <a:t>enski ekipni sport (9 </a:t>
            </a:r>
            <a:r>
              <a:rPr lang="hr-HR"/>
              <a:t>vijesti </a:t>
            </a:r>
            <a:r>
              <a:rPr lang="en-US"/>
              <a:t>od ukupno 1.510) </a:t>
            </a:r>
            <a:r>
              <a:rPr lang="hr-HR"/>
              <a:t>= 0,006%</a:t>
            </a:r>
            <a:endParaRPr lang="en-US"/>
          </a:p>
        </p:txBody>
      </p:sp>
      <p:pic>
        <p:nvPicPr>
          <p:cNvPr id="41990" name="Picture 6" descr="primjer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51500" y="115888"/>
            <a:ext cx="3076575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Picture 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35825" y="5661025"/>
            <a:ext cx="1547813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2" name="Text Box 9"/>
          <p:cNvSpPr txBox="1">
            <a:spLocks noChangeArrowheads="1"/>
          </p:cNvSpPr>
          <p:nvPr/>
        </p:nvSpPr>
        <p:spPr bwMode="auto">
          <a:xfrm>
            <a:off x="539750" y="476250"/>
            <a:ext cx="5040313" cy="466725"/>
          </a:xfrm>
          <a:prstGeom prst="rect">
            <a:avLst/>
          </a:prstGeom>
          <a:solidFill>
            <a:schemeClr val="bg2"/>
          </a:solidFill>
          <a:ln w="9525">
            <a:solidFill>
              <a:srgbClr val="A21A5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r-HR" sz="2400" b="1">
                <a:solidFill>
                  <a:srgbClr val="A21A5C"/>
                </a:solidFill>
              </a:rPr>
              <a:t>Žene u sportu – medijski prikaz</a:t>
            </a:r>
            <a:endParaRPr lang="en-US" sz="2400" b="1">
              <a:solidFill>
                <a:srgbClr val="A21A5C"/>
              </a:solidFill>
            </a:endParaRPr>
          </a:p>
        </p:txBody>
      </p:sp>
      <p:sp>
        <p:nvSpPr>
          <p:cNvPr id="41993" name="Text Box 10"/>
          <p:cNvSpPr txBox="1">
            <a:spLocks noChangeArrowheads="1"/>
          </p:cNvSpPr>
          <p:nvPr/>
        </p:nvSpPr>
        <p:spPr bwMode="auto">
          <a:xfrm>
            <a:off x="7164388" y="3357563"/>
            <a:ext cx="1511300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r-HR"/>
              <a:t>Ako se ne radi o pojedinkama poput Janice, Branke, Sandre...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 Box 4"/>
          <p:cNvSpPr txBox="1">
            <a:spLocks noChangeArrowheads="1"/>
          </p:cNvSpPr>
          <p:nvPr/>
        </p:nvSpPr>
        <p:spPr bwMode="auto">
          <a:xfrm>
            <a:off x="611188" y="527050"/>
            <a:ext cx="792162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err="1">
                <a:solidFill>
                  <a:srgbClr val="A21A5C"/>
                </a:solidFill>
              </a:rPr>
              <a:t>Politika</a:t>
            </a:r>
            <a:r>
              <a:rPr lang="en-US" sz="2400" b="1" dirty="0">
                <a:solidFill>
                  <a:srgbClr val="A21A5C"/>
                </a:solidFill>
              </a:rPr>
              <a:t> </a:t>
            </a:r>
            <a:r>
              <a:rPr lang="en-US" sz="2400" b="1" dirty="0" err="1">
                <a:solidFill>
                  <a:srgbClr val="A21A5C"/>
                </a:solidFill>
              </a:rPr>
              <a:t>i</a:t>
            </a:r>
            <a:r>
              <a:rPr lang="en-US" sz="2400" b="1" dirty="0">
                <a:solidFill>
                  <a:srgbClr val="A21A5C"/>
                </a:solidFill>
              </a:rPr>
              <a:t> </a:t>
            </a:r>
            <a:r>
              <a:rPr lang="en-US" sz="2400" b="1" dirty="0" err="1">
                <a:solidFill>
                  <a:srgbClr val="A21A5C"/>
                </a:solidFill>
              </a:rPr>
              <a:t>gospodarstvo</a:t>
            </a:r>
            <a:r>
              <a:rPr lang="en-US" dirty="0"/>
              <a:t> </a:t>
            </a:r>
            <a:r>
              <a:rPr lang="hr-HR" dirty="0"/>
              <a:t>su na</a:t>
            </a:r>
            <a:r>
              <a:rPr lang="en-US" dirty="0"/>
              <a:t> 4. </a:t>
            </a:r>
            <a:r>
              <a:rPr lang="en-US" dirty="0" err="1"/>
              <a:t>mjest</a:t>
            </a:r>
            <a:r>
              <a:rPr lang="hr-HR" dirty="0"/>
              <a:t>u</a:t>
            </a:r>
            <a:r>
              <a:rPr lang="en-US" dirty="0"/>
              <a:t> </a:t>
            </a:r>
            <a:r>
              <a:rPr lang="en-US" dirty="0" err="1"/>
              <a:t>po</a:t>
            </a:r>
            <a:r>
              <a:rPr lang="en-US" dirty="0"/>
              <a:t> </a:t>
            </a:r>
            <a:r>
              <a:rPr lang="en-US" dirty="0" err="1"/>
              <a:t>zastupljenosti</a:t>
            </a:r>
            <a:r>
              <a:rPr lang="en-US" dirty="0"/>
              <a:t> (1.720 </a:t>
            </a:r>
            <a:r>
              <a:rPr lang="en-US" dirty="0" err="1"/>
              <a:t>fotografija</a:t>
            </a:r>
            <a:r>
              <a:rPr lang="en-US" dirty="0"/>
              <a:t>)</a:t>
            </a:r>
            <a:r>
              <a:rPr lang="hr-HR" dirty="0"/>
              <a:t>.</a:t>
            </a:r>
            <a:r>
              <a:rPr lang="en-US" dirty="0"/>
              <a:t> </a:t>
            </a:r>
            <a:r>
              <a:rPr lang="hr-HR" dirty="0"/>
              <a:t>Ž</a:t>
            </a:r>
            <a:r>
              <a:rPr lang="en-US" dirty="0" err="1"/>
              <a:t>ene</a:t>
            </a:r>
            <a:r>
              <a:rPr lang="en-US" dirty="0"/>
              <a:t> </a:t>
            </a:r>
            <a:r>
              <a:rPr lang="en-US" dirty="0" err="1"/>
              <a:t>zastupljene</a:t>
            </a:r>
            <a:r>
              <a:rPr lang="en-US" dirty="0"/>
              <a:t> s 18%. </a:t>
            </a:r>
          </a:p>
        </p:txBody>
      </p:sp>
      <p:sp>
        <p:nvSpPr>
          <p:cNvPr id="43010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pic>
        <p:nvPicPr>
          <p:cNvPr id="43011" name="Picture 8" descr="primjer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279" y="1423988"/>
            <a:ext cx="3393357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3000" contrast="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040" y="1078276"/>
            <a:ext cx="3217393" cy="4412424"/>
          </a:xfrm>
          <a:prstGeom prst="rect">
            <a:avLst/>
          </a:prstGeom>
        </p:spPr>
      </p:pic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7496888"/>
              </p:ext>
            </p:extLst>
          </p:nvPr>
        </p:nvGraphicFramePr>
        <p:xfrm>
          <a:off x="1043608" y="4005064"/>
          <a:ext cx="3168352" cy="21809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8" r:id="rId6" imgW="8431746" imgH="5803175" progId="">
                  <p:embed/>
                </p:oleObj>
              </mc:Choice>
              <mc:Fallback>
                <p:oleObj r:id="rId6" imgW="8431746" imgH="5803175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3608" y="4005064"/>
                        <a:ext cx="3168352" cy="218095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35825" y="5661025"/>
            <a:ext cx="1547813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4"/>
          <p:cNvSpPr>
            <a:spLocks noChangeArrowheads="1"/>
          </p:cNvSpPr>
          <p:nvPr/>
        </p:nvSpPr>
        <p:spPr bwMode="auto">
          <a:xfrm>
            <a:off x="900113" y="692150"/>
            <a:ext cx="3671887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b="1">
                <a:solidFill>
                  <a:srgbClr val="A21A5C"/>
                </a:solidFill>
              </a:rPr>
              <a:t>Uz fotografije žena: </a:t>
            </a:r>
          </a:p>
          <a:p>
            <a:r>
              <a:rPr lang="en-US" i="1"/>
              <a:t>melem za oči, </a:t>
            </a:r>
          </a:p>
          <a:p>
            <a:r>
              <a:rPr lang="en-US" i="1"/>
              <a:t>tijelo bez mane, </a:t>
            </a:r>
          </a:p>
          <a:p>
            <a:r>
              <a:rPr lang="en-US" i="1"/>
              <a:t>opasan seksipil na kvadrat, </a:t>
            </a:r>
          </a:p>
          <a:p>
            <a:r>
              <a:rPr lang="en-US" i="1"/>
              <a:t>savršeno utegnuto tijelo, </a:t>
            </a:r>
          </a:p>
          <a:p>
            <a:r>
              <a:rPr lang="en-US" i="1"/>
              <a:t>nevjerojatno golo tijelo, </a:t>
            </a:r>
          </a:p>
          <a:p>
            <a:r>
              <a:rPr lang="en-US" i="1"/>
              <a:t>hodajući seksipil, </a:t>
            </a:r>
          </a:p>
          <a:p>
            <a:r>
              <a:rPr lang="en-US" i="1"/>
              <a:t>prizor za uživanje, </a:t>
            </a:r>
          </a:p>
          <a:p>
            <a:r>
              <a:rPr lang="en-US" i="1"/>
              <a:t>tijelo za poželjeti, </a:t>
            </a:r>
          </a:p>
          <a:p>
            <a:r>
              <a:rPr lang="en-US" i="1"/>
              <a:t>najslađa guza, </a:t>
            </a:r>
          </a:p>
          <a:p>
            <a:r>
              <a:rPr lang="en-US" i="1"/>
              <a:t>san svakog muškarca, </a:t>
            </a:r>
          </a:p>
          <a:p>
            <a:r>
              <a:rPr lang="en-US" i="1"/>
              <a:t>izazovna do boli, </a:t>
            </a:r>
          </a:p>
          <a:p>
            <a:r>
              <a:rPr lang="en-US" i="1"/>
              <a:t>guzata, </a:t>
            </a:r>
          </a:p>
          <a:p>
            <a:r>
              <a:rPr lang="en-US" i="1"/>
              <a:t>rasna, </a:t>
            </a:r>
          </a:p>
          <a:p>
            <a:r>
              <a:rPr lang="en-US" i="1"/>
              <a:t>zanosna, </a:t>
            </a:r>
          </a:p>
          <a:p>
            <a:r>
              <a:rPr lang="en-US" i="1"/>
              <a:t>putena, </a:t>
            </a:r>
          </a:p>
          <a:p>
            <a:r>
              <a:rPr lang="en-US" i="1"/>
              <a:t>vatrena, </a:t>
            </a:r>
          </a:p>
          <a:p>
            <a:r>
              <a:rPr lang="en-US" i="1"/>
              <a:t>mazna, </a:t>
            </a:r>
          </a:p>
          <a:p>
            <a:r>
              <a:rPr lang="en-US" i="1"/>
              <a:t>raskalašena, </a:t>
            </a:r>
          </a:p>
          <a:p>
            <a:r>
              <a:rPr lang="en-US" i="1"/>
              <a:t>vragolasta, </a:t>
            </a:r>
          </a:p>
        </p:txBody>
      </p:sp>
      <p:sp>
        <p:nvSpPr>
          <p:cNvPr id="53250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pic>
        <p:nvPicPr>
          <p:cNvPr id="53251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5661025"/>
            <a:ext cx="1547813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2" name="Text Box 10"/>
          <p:cNvSpPr txBox="1">
            <a:spLocks noChangeArrowheads="1"/>
          </p:cNvSpPr>
          <p:nvPr/>
        </p:nvSpPr>
        <p:spPr bwMode="auto">
          <a:xfrm>
            <a:off x="3419475" y="3933825"/>
            <a:ext cx="446405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Žene muškarce: </a:t>
            </a:r>
          </a:p>
          <a:p>
            <a:endParaRPr lang="en-US"/>
          </a:p>
          <a:p>
            <a:r>
              <a:rPr lang="en-US" i="1"/>
              <a:t>obaraju s nogu, mame im uzdahe, ostavljaju ih bez daha, pale im sve strasti, golicaju maštu, ubrzavaju puls, tjeraju da polude, tjeraju da bulje, zaluđuju, mute razum, hipnotiziraju i tjeraju ih da sline za njima. </a:t>
            </a:r>
          </a:p>
        </p:txBody>
      </p:sp>
      <p:pic>
        <p:nvPicPr>
          <p:cNvPr id="53253" name="Picture 11" descr="primjer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692150"/>
            <a:ext cx="3240087" cy="313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4"/>
          <p:cNvSpPr>
            <a:spLocks noChangeArrowheads="1"/>
          </p:cNvSpPr>
          <p:nvPr/>
        </p:nvSpPr>
        <p:spPr bwMode="auto">
          <a:xfrm>
            <a:off x="755650" y="1557338"/>
            <a:ext cx="7848600" cy="915987"/>
          </a:xfrm>
          <a:prstGeom prst="rect">
            <a:avLst/>
          </a:prstGeom>
          <a:solidFill>
            <a:srgbClr val="F2C956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b="1">
                <a:solidFill>
                  <a:srgbClr val="A21A5C"/>
                </a:solidFill>
              </a:rPr>
              <a:t>Žene se tretira kao robu i time degradira kao cjelovita ljudska bića</a:t>
            </a:r>
            <a:r>
              <a:rPr lang="en-US"/>
              <a:t>, </a:t>
            </a:r>
          </a:p>
          <a:p>
            <a:pPr algn="ctr"/>
            <a:r>
              <a:rPr lang="en-US"/>
              <a:t>a </a:t>
            </a:r>
            <a:r>
              <a:rPr lang="en-US" b="1">
                <a:solidFill>
                  <a:srgbClr val="336600"/>
                </a:solidFill>
              </a:rPr>
              <a:t>muškarce</a:t>
            </a:r>
            <a:r>
              <a:rPr lang="en-US"/>
              <a:t> se tretira kao</a:t>
            </a:r>
            <a:r>
              <a:rPr lang="en-US" b="1">
                <a:solidFill>
                  <a:srgbClr val="003300"/>
                </a:solidFill>
              </a:rPr>
              <a:t> bića</a:t>
            </a:r>
            <a:r>
              <a:rPr lang="en-US"/>
              <a:t> koja su pri pogledu na žensko tijelo </a:t>
            </a:r>
            <a:r>
              <a:rPr lang="en-US" b="1">
                <a:solidFill>
                  <a:srgbClr val="006600"/>
                </a:solidFill>
              </a:rPr>
              <a:t>nesposobna ostati prisebna</a:t>
            </a:r>
            <a:r>
              <a:rPr lang="en-US">
                <a:solidFill>
                  <a:srgbClr val="006600"/>
                </a:solidFill>
              </a:rPr>
              <a:t> </a:t>
            </a:r>
            <a:r>
              <a:rPr lang="en-US"/>
              <a:t>i koja jedino žensko tijelo zanima.</a:t>
            </a:r>
          </a:p>
        </p:txBody>
      </p:sp>
      <p:sp>
        <p:nvSpPr>
          <p:cNvPr id="56322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sp>
        <p:nvSpPr>
          <p:cNvPr id="56323" name="Text Box 8"/>
          <p:cNvSpPr txBox="1">
            <a:spLocks noChangeArrowheads="1"/>
          </p:cNvSpPr>
          <p:nvPr/>
        </p:nvSpPr>
        <p:spPr bwMode="auto">
          <a:xfrm>
            <a:off x="684213" y="549275"/>
            <a:ext cx="77041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b="1"/>
              <a:t>Spolni stereotipi i seksizam prepreka su u postizanju pune ravnopravnosti spolova jer jačaju i šire diskriminirajući odnos među spolovima.</a:t>
            </a:r>
            <a:endParaRPr lang="en-US" b="1"/>
          </a:p>
        </p:txBody>
      </p:sp>
      <p:pic>
        <p:nvPicPr>
          <p:cNvPr id="5632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5661025"/>
            <a:ext cx="1547813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5" name="Picture 10" descr="primjer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2636838"/>
            <a:ext cx="6481762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ext Box 4"/>
          <p:cNvSpPr txBox="1">
            <a:spLocks noChangeArrowheads="1"/>
          </p:cNvSpPr>
          <p:nvPr/>
        </p:nvSpPr>
        <p:spPr bwMode="auto">
          <a:xfrm>
            <a:off x="755650" y="692150"/>
            <a:ext cx="77041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/>
              <a:t>Spolne stereotipe perpetuiraju i žene. </a:t>
            </a:r>
            <a:endParaRPr lang="en-US"/>
          </a:p>
        </p:txBody>
      </p:sp>
      <p:pic>
        <p:nvPicPr>
          <p:cNvPr id="57346" name="Picture 6" descr="primjer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1125538"/>
            <a:ext cx="6119812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pic>
        <p:nvPicPr>
          <p:cNvPr id="57348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5661025"/>
            <a:ext cx="1547813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sp>
        <p:nvSpPr>
          <p:cNvPr id="58370" name="Text Box 5"/>
          <p:cNvSpPr txBox="1">
            <a:spLocks noChangeArrowheads="1"/>
          </p:cNvSpPr>
          <p:nvPr/>
        </p:nvSpPr>
        <p:spPr bwMode="auto">
          <a:xfrm>
            <a:off x="749157" y="4077072"/>
            <a:ext cx="7628081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hr-HR" dirty="0"/>
              <a:t>P</a:t>
            </a:r>
            <a:r>
              <a:rPr lang="en-US" dirty="0" err="1"/>
              <a:t>ritužbe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od </a:t>
            </a:r>
            <a:r>
              <a:rPr lang="en-US" dirty="0" err="1"/>
              <a:t>muškaraca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od </a:t>
            </a:r>
            <a:r>
              <a:rPr lang="en-US" dirty="0" err="1"/>
              <a:t>žena</a:t>
            </a:r>
            <a:r>
              <a:rPr lang="en-US" dirty="0"/>
              <a:t> </a:t>
            </a:r>
            <a:r>
              <a:rPr lang="en-US" dirty="0" err="1"/>
              <a:t>zbog</a:t>
            </a:r>
            <a:r>
              <a:rPr lang="en-US" dirty="0"/>
              <a:t> </a:t>
            </a:r>
            <a:r>
              <a:rPr lang="en-US" dirty="0" err="1"/>
              <a:t>izvještavanja</a:t>
            </a:r>
            <a:r>
              <a:rPr lang="en-US" dirty="0"/>
              <a:t> </a:t>
            </a:r>
            <a:r>
              <a:rPr lang="en-US" dirty="0" err="1"/>
              <a:t>novinarke</a:t>
            </a:r>
            <a:r>
              <a:rPr lang="en-US" dirty="0"/>
              <a:t> HTV-a o </a:t>
            </a:r>
            <a:r>
              <a:rPr lang="en-US" dirty="0" err="1"/>
              <a:t>izboru</a:t>
            </a:r>
            <a:r>
              <a:rPr lang="en-US" dirty="0"/>
              <a:t> </a:t>
            </a:r>
            <a:r>
              <a:rPr lang="en-US" dirty="0" err="1"/>
              <a:t>nove</a:t>
            </a:r>
            <a:r>
              <a:rPr lang="en-US" dirty="0"/>
              <a:t> </a:t>
            </a:r>
            <a:r>
              <a:rPr lang="en-US" dirty="0" err="1"/>
              <a:t>ravnateljice</a:t>
            </a:r>
            <a:r>
              <a:rPr lang="en-US" dirty="0"/>
              <a:t> USKOK-a, </a:t>
            </a:r>
            <a:r>
              <a:rPr lang="en-US" dirty="0" err="1"/>
              <a:t>koja</a:t>
            </a:r>
            <a:r>
              <a:rPr lang="en-US" dirty="0"/>
              <a:t> je u </a:t>
            </a:r>
            <a:r>
              <a:rPr lang="en-US" dirty="0" err="1"/>
              <a:t>prilogu</a:t>
            </a:r>
            <a:r>
              <a:rPr lang="en-US" dirty="0"/>
              <a:t> </a:t>
            </a:r>
            <a:r>
              <a:rPr lang="en-US" dirty="0" err="1"/>
              <a:t>izjavila</a:t>
            </a:r>
            <a:r>
              <a:rPr lang="en-US" dirty="0"/>
              <a:t> </a:t>
            </a:r>
            <a:r>
              <a:rPr lang="en-US" dirty="0" err="1"/>
              <a:t>kako</a:t>
            </a:r>
            <a:r>
              <a:rPr lang="en-US" dirty="0"/>
              <a:t> </a:t>
            </a:r>
            <a:r>
              <a:rPr lang="en-US" dirty="0" err="1"/>
              <a:t>novoizabrana</a:t>
            </a:r>
            <a:r>
              <a:rPr lang="en-US" dirty="0"/>
              <a:t> </a:t>
            </a:r>
            <a:r>
              <a:rPr lang="en-US" dirty="0" err="1"/>
              <a:t>ravnateljica</a:t>
            </a:r>
            <a:r>
              <a:rPr lang="en-US" dirty="0"/>
              <a:t> „</a:t>
            </a:r>
            <a:r>
              <a:rPr lang="en-US" b="1" dirty="0" err="1">
                <a:solidFill>
                  <a:srgbClr val="A21A5C"/>
                </a:solidFill>
              </a:rPr>
              <a:t>nije</a:t>
            </a:r>
            <a:r>
              <a:rPr lang="en-US" b="1" dirty="0">
                <a:solidFill>
                  <a:srgbClr val="A21A5C"/>
                </a:solidFill>
              </a:rPr>
              <a:t> </a:t>
            </a:r>
            <a:r>
              <a:rPr lang="en-US" b="1" dirty="0" err="1">
                <a:solidFill>
                  <a:srgbClr val="A21A5C"/>
                </a:solidFill>
              </a:rPr>
              <a:t>udana</a:t>
            </a:r>
            <a:r>
              <a:rPr lang="en-US" b="1" dirty="0">
                <a:solidFill>
                  <a:srgbClr val="A21A5C"/>
                </a:solidFill>
              </a:rPr>
              <a:t> </a:t>
            </a:r>
            <a:r>
              <a:rPr lang="en-US" b="1" dirty="0" err="1">
                <a:solidFill>
                  <a:srgbClr val="A21A5C"/>
                </a:solidFill>
              </a:rPr>
              <a:t>i</a:t>
            </a:r>
            <a:r>
              <a:rPr lang="en-US" b="1" dirty="0">
                <a:solidFill>
                  <a:srgbClr val="A21A5C"/>
                </a:solidFill>
              </a:rPr>
              <a:t> </a:t>
            </a:r>
            <a:r>
              <a:rPr lang="en-US" b="1" dirty="0" err="1">
                <a:solidFill>
                  <a:srgbClr val="A21A5C"/>
                </a:solidFill>
              </a:rPr>
              <a:t>nema</a:t>
            </a:r>
            <a:r>
              <a:rPr lang="en-US" b="1" dirty="0">
                <a:solidFill>
                  <a:srgbClr val="A21A5C"/>
                </a:solidFill>
              </a:rPr>
              <a:t> </a:t>
            </a:r>
            <a:r>
              <a:rPr lang="en-US" b="1" dirty="0" err="1">
                <a:solidFill>
                  <a:srgbClr val="A21A5C"/>
                </a:solidFill>
              </a:rPr>
              <a:t>djecu</a:t>
            </a:r>
            <a:r>
              <a:rPr lang="en-US" dirty="0"/>
              <a:t>“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taj</a:t>
            </a:r>
            <a:r>
              <a:rPr lang="en-US" dirty="0"/>
              <a:t> </a:t>
            </a:r>
            <a:r>
              <a:rPr lang="en-US" dirty="0" err="1"/>
              <a:t>podatak</a:t>
            </a:r>
            <a:r>
              <a:rPr lang="en-US" dirty="0"/>
              <a:t> </a:t>
            </a:r>
            <a:r>
              <a:rPr lang="en-US" dirty="0" err="1"/>
              <a:t>komentirala</a:t>
            </a:r>
            <a:r>
              <a:rPr lang="en-US" dirty="0"/>
              <a:t> „</a:t>
            </a:r>
            <a:r>
              <a:rPr lang="en-US" b="1" dirty="0" err="1">
                <a:solidFill>
                  <a:srgbClr val="A21A5C"/>
                </a:solidFill>
              </a:rPr>
              <a:t>dakle</a:t>
            </a:r>
            <a:r>
              <a:rPr lang="en-US" b="1" dirty="0">
                <a:solidFill>
                  <a:srgbClr val="A21A5C"/>
                </a:solidFill>
              </a:rPr>
              <a:t>, </a:t>
            </a:r>
            <a:r>
              <a:rPr lang="en-US" b="1" dirty="0" err="1">
                <a:solidFill>
                  <a:srgbClr val="A21A5C"/>
                </a:solidFill>
              </a:rPr>
              <a:t>idealna</a:t>
            </a:r>
            <a:r>
              <a:rPr lang="en-US" b="1" dirty="0">
                <a:solidFill>
                  <a:srgbClr val="A21A5C"/>
                </a:solidFill>
              </a:rPr>
              <a:t> je </a:t>
            </a:r>
            <a:r>
              <a:rPr lang="en-US" b="1" dirty="0" err="1">
                <a:solidFill>
                  <a:srgbClr val="A21A5C"/>
                </a:solidFill>
              </a:rPr>
              <a:t>za</a:t>
            </a:r>
            <a:r>
              <a:rPr lang="en-US" b="1" dirty="0">
                <a:solidFill>
                  <a:srgbClr val="A21A5C"/>
                </a:solidFill>
              </a:rPr>
              <a:t> </a:t>
            </a:r>
            <a:r>
              <a:rPr lang="en-US" b="1" dirty="0" err="1">
                <a:solidFill>
                  <a:srgbClr val="A21A5C"/>
                </a:solidFill>
              </a:rPr>
              <a:t>posao</a:t>
            </a:r>
            <a:r>
              <a:rPr lang="en-US" b="1" dirty="0">
                <a:solidFill>
                  <a:srgbClr val="A21A5C"/>
                </a:solidFill>
              </a:rPr>
              <a:t> </a:t>
            </a:r>
            <a:r>
              <a:rPr lang="en-US" b="1" dirty="0" err="1">
                <a:solidFill>
                  <a:srgbClr val="A21A5C"/>
                </a:solidFill>
              </a:rPr>
              <a:t>koji</a:t>
            </a:r>
            <a:r>
              <a:rPr lang="en-US" b="1" dirty="0">
                <a:solidFill>
                  <a:srgbClr val="A21A5C"/>
                </a:solidFill>
              </a:rPr>
              <a:t> </a:t>
            </a:r>
            <a:r>
              <a:rPr lang="en-US" b="1" dirty="0" err="1">
                <a:solidFill>
                  <a:srgbClr val="A21A5C"/>
                </a:solidFill>
              </a:rPr>
              <a:t>traži</a:t>
            </a:r>
            <a:r>
              <a:rPr lang="en-US" b="1" dirty="0">
                <a:solidFill>
                  <a:srgbClr val="A21A5C"/>
                </a:solidFill>
              </a:rPr>
              <a:t> </a:t>
            </a:r>
            <a:r>
              <a:rPr lang="en-US" b="1" dirty="0" err="1">
                <a:solidFill>
                  <a:srgbClr val="A21A5C"/>
                </a:solidFill>
              </a:rPr>
              <a:t>cjelodnevni</a:t>
            </a:r>
            <a:r>
              <a:rPr lang="en-US" b="1" dirty="0">
                <a:solidFill>
                  <a:srgbClr val="A21A5C"/>
                </a:solidFill>
              </a:rPr>
              <a:t> </a:t>
            </a:r>
            <a:r>
              <a:rPr lang="en-US" b="1" dirty="0" err="1">
                <a:solidFill>
                  <a:srgbClr val="A21A5C"/>
                </a:solidFill>
              </a:rPr>
              <a:t>angažman</a:t>
            </a:r>
            <a:r>
              <a:rPr lang="en-US" b="1" dirty="0">
                <a:solidFill>
                  <a:srgbClr val="A21A5C"/>
                </a:solidFill>
              </a:rPr>
              <a:t>“. </a:t>
            </a:r>
            <a:endParaRPr lang="hr-HR" b="1" dirty="0">
              <a:solidFill>
                <a:srgbClr val="A21A5C"/>
              </a:solidFill>
            </a:endParaRPr>
          </a:p>
        </p:txBody>
      </p:sp>
      <p:sp>
        <p:nvSpPr>
          <p:cNvPr id="58371" name="Text Box 7"/>
          <p:cNvSpPr txBox="1">
            <a:spLocks noChangeArrowheads="1"/>
          </p:cNvSpPr>
          <p:nvPr/>
        </p:nvSpPr>
        <p:spPr bwMode="auto">
          <a:xfrm>
            <a:off x="2915816" y="884165"/>
            <a:ext cx="2952750" cy="3667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hr-HR" dirty="0"/>
              <a:t>PRIMJER IZ PRAKSE</a:t>
            </a:r>
            <a:endParaRPr lang="en-US" dirty="0"/>
          </a:p>
        </p:txBody>
      </p:sp>
      <p:pic>
        <p:nvPicPr>
          <p:cNvPr id="58372" name="Picture 9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5816" y="2007554"/>
            <a:ext cx="255587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5661025"/>
            <a:ext cx="1547813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4919" y="1052736"/>
            <a:ext cx="7920880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000" b="1" dirty="0">
                <a:solidFill>
                  <a:srgbClr val="A21A5C"/>
                </a:solidFill>
              </a:rPr>
              <a:t>Općenite smjernice za novinare/</a:t>
            </a:r>
            <a:r>
              <a:rPr lang="hr-HR" sz="2000" b="1" dirty="0" err="1">
                <a:solidFill>
                  <a:srgbClr val="A21A5C"/>
                </a:solidFill>
              </a:rPr>
              <a:t>ke</a:t>
            </a:r>
            <a:r>
              <a:rPr lang="hr-HR" sz="2000" b="1" dirty="0">
                <a:solidFill>
                  <a:srgbClr val="A21A5C"/>
                </a:solidFill>
              </a:rPr>
              <a:t> za izbjegavanje rodnih stereotipa u medijima:</a:t>
            </a:r>
          </a:p>
          <a:p>
            <a:r>
              <a:rPr lang="hr-HR" dirty="0"/>
              <a:t> 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hr-HR" sz="2000" dirty="0" smtClean="0"/>
              <a:t>Ne </a:t>
            </a:r>
            <a:r>
              <a:rPr lang="hr-HR" sz="2000" dirty="0"/>
              <a:t>koristiti opise žena koji uključuju fizički, bračni ili obiteljski status ukoliko nisu bitni za samu priču;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hr-HR" sz="2000" dirty="0" smtClean="0"/>
              <a:t>Poštivati </a:t>
            </a:r>
            <a:r>
              <a:rPr lang="hr-HR" sz="2000" dirty="0"/>
              <a:t>ravnopravnu zastupljenost stručnjaka/stručnjakinja ili svjedoka/inja te u tu svrhu napraviti </a:t>
            </a:r>
            <a:r>
              <a:rPr lang="hr-HR" sz="2000" dirty="0" smtClean="0"/>
              <a:t>ažuriranu kontakt listu </a:t>
            </a:r>
            <a:r>
              <a:rPr lang="hr-HR" sz="2000" dirty="0"/>
              <a:t>žena voljnih da </a:t>
            </a:r>
            <a:r>
              <a:rPr lang="hr-HR" sz="2000" dirty="0" smtClean="0"/>
              <a:t>govore u javnosti;</a:t>
            </a:r>
            <a:endParaRPr lang="hr-HR" sz="2000" dirty="0"/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hr-HR" sz="2000" dirty="0" smtClean="0"/>
              <a:t>Oslovljavati </a:t>
            </a:r>
            <a:r>
              <a:rPr lang="hr-HR" sz="2000" dirty="0"/>
              <a:t>ženske i muške osobe imenom i prezimenom, titulom (ne s pratiljom, sa suprugom, s nepoznatom ljepoticom);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hr-HR" sz="2000" dirty="0" smtClean="0"/>
              <a:t>Ne </a:t>
            </a:r>
            <a:r>
              <a:rPr lang="hr-HR" sz="2000" dirty="0"/>
              <a:t>naglašavati rodne iznimke - muškarac odgojitelj u vrtiću ili žena liječnik (liječnica) jer se time ističe stereotip koji se samim sadržajem nastoji prikazati kao nevažan.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hr-HR" sz="2000" dirty="0" smtClean="0"/>
              <a:t>Ne </a:t>
            </a:r>
            <a:r>
              <a:rPr lang="hr-HR" sz="2000" dirty="0"/>
              <a:t>naglašavati rodne uloge - </a:t>
            </a:r>
            <a:r>
              <a:rPr lang="hr-HR" sz="2000" i="1" dirty="0"/>
              <a:t>vjerujete li da je ova žena rodila tek prije 2/3 mjeseca, vjerujete li da ova žena ima 60 i sl.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5661025"/>
            <a:ext cx="1547813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18386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7033" y="1484784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hr-HR" sz="2000" dirty="0" smtClean="0"/>
              <a:t>Izbjegavati </a:t>
            </a:r>
            <a:r>
              <a:rPr lang="hr-HR" sz="2000" dirty="0"/>
              <a:t>izraze koji bi na bilo koji način mogli silovanje ili seksualno nasilje dovesti u vezu sa normalnom </a:t>
            </a:r>
            <a:r>
              <a:rPr lang="hr-HR" sz="2000" dirty="0" smtClean="0"/>
              <a:t>seksualnošću</a:t>
            </a:r>
            <a:r>
              <a:rPr lang="hr-HR" sz="2000" dirty="0"/>
              <a:t>;</a:t>
            </a:r>
            <a:r>
              <a:rPr lang="hr-HR" sz="2000" dirty="0" smtClean="0"/>
              <a:t> </a:t>
            </a:r>
            <a:endParaRPr lang="hr-HR" sz="2000" dirty="0"/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hr-HR" sz="2000" dirty="0" smtClean="0"/>
              <a:t>Jezik </a:t>
            </a:r>
            <a:r>
              <a:rPr lang="hr-HR" sz="2000" dirty="0"/>
              <a:t>izvještavanja treba izbjegavati sugestije da su žene koje su preživjele silovanje na neki način same krive ili odgovorne za napad ili nasilje. </a:t>
            </a:r>
            <a:endParaRPr lang="hr-HR" sz="2000" dirty="0" smtClean="0"/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hr-HR" sz="2000" dirty="0" smtClean="0"/>
              <a:t>Izbjegavati </a:t>
            </a:r>
            <a:r>
              <a:rPr lang="hr-HR" sz="2000" dirty="0"/>
              <a:t>izvještavanje o nasilju u obitelji (ili partnerskom nasilju) kao „ljubavi koja je pošla po krivu“, ljubomornom afektu koji je razumljiv i sl.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hr-HR" sz="2000" dirty="0"/>
              <a:t>N</a:t>
            </a:r>
            <a:r>
              <a:rPr lang="hr-HR" sz="2000" dirty="0" smtClean="0"/>
              <a:t>e </a:t>
            </a:r>
            <a:r>
              <a:rPr lang="hr-HR" sz="2000" dirty="0"/>
              <a:t>odavati detalje koji napadnutu osobu mogu identificirati u svojoj </a:t>
            </a:r>
            <a:r>
              <a:rPr lang="hr-HR" sz="2000" dirty="0" smtClean="0"/>
              <a:t>sredini;</a:t>
            </a:r>
            <a:endParaRPr lang="hr-HR" sz="2000" dirty="0"/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hr-HR" sz="2000" dirty="0"/>
              <a:t>I</a:t>
            </a:r>
            <a:r>
              <a:rPr lang="hr-HR" sz="2000" dirty="0" smtClean="0"/>
              <a:t>zbjegavati </a:t>
            </a:r>
            <a:r>
              <a:rPr lang="hr-HR" sz="2000" dirty="0"/>
              <a:t>senzacionalizam, nagađanja, izvrgavanje privatnosti javnim spekulacijama.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5661025"/>
            <a:ext cx="1547813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043608" y="87736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A21A5C"/>
                </a:solidFill>
              </a:rPr>
              <a:t>Kod izvještavanja o nasilju nad ženama</a:t>
            </a:r>
            <a:r>
              <a:rPr lang="hr-HR" b="1" dirty="0" smtClean="0">
                <a:solidFill>
                  <a:srgbClr val="A21A5C"/>
                </a:solidFill>
              </a:rPr>
              <a:t>:</a:t>
            </a:r>
            <a:endParaRPr lang="hr-HR" dirty="0">
              <a:solidFill>
                <a:srgbClr val="A21A5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778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692696"/>
            <a:ext cx="79208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A21A5C"/>
                </a:solidFill>
              </a:rPr>
              <a:t>MEDIJI BI TREBALI</a:t>
            </a:r>
            <a:r>
              <a:rPr lang="hr-HR" dirty="0" smtClean="0"/>
              <a:t>:</a:t>
            </a:r>
            <a:endParaRPr lang="hr-HR" dirty="0"/>
          </a:p>
          <a:p>
            <a:r>
              <a:rPr lang="hr-HR" dirty="0"/>
              <a:t> </a:t>
            </a:r>
          </a:p>
          <a:p>
            <a:r>
              <a:rPr lang="hr-HR" dirty="0"/>
              <a:t>1.  uključiti i provoditi odredbe međunarodnih propisa koji se odnose na promicanje ravnopravnosti spolova i uklanjanje diskriminacije po spolu i seksizma iz svih medijskih sadržaja, u programskim osnovama, programskim usmjerenjima i </a:t>
            </a:r>
            <a:r>
              <a:rPr lang="hr-HR" dirty="0" err="1"/>
              <a:t>samoregulacijskim</a:t>
            </a:r>
            <a:r>
              <a:rPr lang="hr-HR" dirty="0"/>
              <a:t> aktima svih medija;</a:t>
            </a:r>
          </a:p>
          <a:p>
            <a:r>
              <a:rPr lang="hr-HR" dirty="0"/>
              <a:t> </a:t>
            </a:r>
          </a:p>
          <a:p>
            <a:r>
              <a:rPr lang="hr-HR" dirty="0"/>
              <a:t>2.  sustavno provoditi rodno osjetljive edukacije medijskih djelatnika/</a:t>
            </a:r>
            <a:r>
              <a:rPr lang="hr-HR" dirty="0" err="1"/>
              <a:t>ca</a:t>
            </a:r>
            <a:r>
              <a:rPr lang="hr-HR" dirty="0"/>
              <a:t>, uključujući vlasnike/ce medija i rukovoditelje/ice, kako bi se potaklo stvaranje i korištenje nestereotipne, uravnotežene i raznovrsne slike žena u medijima;</a:t>
            </a:r>
          </a:p>
          <a:p>
            <a:r>
              <a:rPr lang="hr-HR" dirty="0"/>
              <a:t> </a:t>
            </a:r>
          </a:p>
          <a:p>
            <a:r>
              <a:rPr lang="hr-HR" dirty="0"/>
              <a:t>3.  uključiti muškarce u teme o ravnopravnosti spolova na ravnopravnim osnovama;</a:t>
            </a:r>
          </a:p>
          <a:p>
            <a:r>
              <a:rPr lang="hr-HR" dirty="0"/>
              <a:t> </a:t>
            </a:r>
          </a:p>
          <a:p>
            <a:r>
              <a:rPr lang="hr-HR" dirty="0"/>
              <a:t>4. povećati broj i raznovrsnost tema vezanih za ravnopravnost spolova </a:t>
            </a: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5661025"/>
            <a:ext cx="1547813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84213" y="188913"/>
            <a:ext cx="7693025" cy="338137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1600" b="1">
                <a:solidFill>
                  <a:schemeClr val="bg1"/>
                </a:solidFill>
                <a:latin typeface="Cambria" pitchFamily="18" charset="0"/>
              </a:rPr>
              <a:t>PRAVOBRANITELJ/ICA ZA RAVNOPRAVNOST SPOLOVA RH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4213" y="5445224"/>
            <a:ext cx="62640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/>
              <a:t>U ODGOJNO-OBRAZOVNI </a:t>
            </a:r>
            <a:r>
              <a:rPr lang="hr-HR" dirty="0" smtClean="0"/>
              <a:t>SUSTAV uključiti </a:t>
            </a:r>
            <a:r>
              <a:rPr lang="hr-HR" dirty="0"/>
              <a:t>sustavno obrazovanje za medije kroz kritičko promišljanje medija i </a:t>
            </a:r>
            <a:r>
              <a:rPr lang="hr-HR" b="1" dirty="0">
                <a:solidFill>
                  <a:srgbClr val="A21A5C"/>
                </a:solidFill>
              </a:rPr>
              <a:t>medijsko opismenjavanje od najranije </a:t>
            </a:r>
            <a:r>
              <a:rPr lang="hr-HR" b="1" dirty="0" smtClean="0">
                <a:solidFill>
                  <a:srgbClr val="A21A5C"/>
                </a:solidFill>
              </a:rPr>
              <a:t>dobi</a:t>
            </a:r>
            <a:r>
              <a:rPr lang="hr-H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0745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ext Box 13"/>
          <p:cNvSpPr txBox="1">
            <a:spLocks noChangeArrowheads="1"/>
          </p:cNvSpPr>
          <p:nvPr/>
        </p:nvSpPr>
        <p:spPr bwMode="auto">
          <a:xfrm>
            <a:off x="762000" y="981075"/>
            <a:ext cx="7688263" cy="461963"/>
          </a:xfrm>
          <a:prstGeom prst="rect">
            <a:avLst/>
          </a:prstGeom>
          <a:solidFill>
            <a:srgbClr val="C5F2A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r-HR" sz="2400" b="1">
                <a:latin typeface="Cambria Math" pitchFamily="18" charset="0"/>
              </a:rPr>
              <a:t>HVALA NA POZORNOSTI !</a:t>
            </a:r>
          </a:p>
        </p:txBody>
      </p:sp>
      <p:sp>
        <p:nvSpPr>
          <p:cNvPr id="60418" name="Text Box 4"/>
          <p:cNvSpPr txBox="1">
            <a:spLocks noChangeArrowheads="1"/>
          </p:cNvSpPr>
          <p:nvPr/>
        </p:nvSpPr>
        <p:spPr bwMode="auto">
          <a:xfrm>
            <a:off x="900113" y="4498975"/>
            <a:ext cx="7272337" cy="396875"/>
          </a:xfrm>
          <a:prstGeom prst="rect">
            <a:avLst/>
          </a:prstGeom>
          <a:solidFill>
            <a:srgbClr val="A21A5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hr-HR" sz="2000" b="1">
                <a:solidFill>
                  <a:schemeClr val="bg1"/>
                </a:solidFill>
                <a:latin typeface="Baskerville Old Face"/>
              </a:rPr>
              <a:t>PRAVOBRANITELJICA ZA RAVNOPRAVNOST SPOLOVA</a:t>
            </a: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395288" y="4962525"/>
            <a:ext cx="8281987" cy="30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hr-HR" sz="1400" b="0" dirty="0" err="1" smtClean="0">
                <a:cs typeface="+mn-cs"/>
              </a:rPr>
              <a:t>Preobraženska</a:t>
            </a:r>
            <a:r>
              <a:rPr lang="hr-HR" sz="1400" b="0" dirty="0" smtClean="0">
                <a:cs typeface="+mn-cs"/>
              </a:rPr>
              <a:t> 4/I, 10000 Zagreb, </a:t>
            </a:r>
            <a:r>
              <a:rPr lang="hr-HR" sz="1400" b="0" dirty="0" err="1" smtClean="0">
                <a:cs typeface="+mn-cs"/>
              </a:rPr>
              <a:t>tel</a:t>
            </a:r>
            <a:r>
              <a:rPr lang="hr-HR" sz="1400" b="0" dirty="0" smtClean="0">
                <a:cs typeface="+mn-cs"/>
              </a:rPr>
              <a:t>: 48 48 100, </a:t>
            </a:r>
            <a:r>
              <a:rPr lang="hr-HR" sz="1400" b="0" dirty="0" smtClean="0">
                <a:solidFill>
                  <a:schemeClr val="tx2">
                    <a:lumMod val="75000"/>
                  </a:schemeClr>
                </a:solidFill>
                <a:cs typeface="+mn-cs"/>
              </a:rPr>
              <a:t>ravnopravnost@</a:t>
            </a:r>
            <a:r>
              <a:rPr lang="hr-HR" sz="1400" b="0" dirty="0" err="1" smtClean="0">
                <a:solidFill>
                  <a:schemeClr val="tx2">
                    <a:lumMod val="75000"/>
                  </a:schemeClr>
                </a:solidFill>
                <a:cs typeface="+mn-cs"/>
              </a:rPr>
              <a:t>prs.hr</a:t>
            </a:r>
            <a:r>
              <a:rPr lang="hr-HR" sz="1400" b="0" dirty="0" smtClean="0">
                <a:cs typeface="+mn-cs"/>
              </a:rPr>
              <a:t>, www.prs.hr</a:t>
            </a:r>
          </a:p>
        </p:txBody>
      </p:sp>
      <p:sp>
        <p:nvSpPr>
          <p:cNvPr id="60420" name="TextBox 1"/>
          <p:cNvSpPr txBox="1">
            <a:spLocks noChangeArrowheads="1"/>
          </p:cNvSpPr>
          <p:nvPr/>
        </p:nvSpPr>
        <p:spPr bwMode="auto">
          <a:xfrm>
            <a:off x="1260475" y="5272088"/>
            <a:ext cx="66897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r-HR" b="1">
                <a:solidFill>
                  <a:srgbClr val="A21A5C"/>
                </a:solidFill>
              </a:rPr>
              <a:t>Višnja Ljubičić, dipl.iur., </a:t>
            </a:r>
            <a:r>
              <a:rPr lang="hr-HR" sz="1400" b="1">
                <a:solidFill>
                  <a:srgbClr val="A21A5C"/>
                </a:solidFill>
              </a:rPr>
              <a:t>pravobraniteljica za ravnopravnost spolova</a:t>
            </a:r>
          </a:p>
        </p:txBody>
      </p:sp>
      <p:pic>
        <p:nvPicPr>
          <p:cNvPr id="60421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35813" y="5641975"/>
            <a:ext cx="1628775" cy="88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2" name="Picture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975" y="1916113"/>
            <a:ext cx="4211638" cy="220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1923</TotalTime>
  <Words>1882</Words>
  <Application>Microsoft Office PowerPoint</Application>
  <PresentationFormat>On-screen Show (4:3)</PresentationFormat>
  <Paragraphs>285</Paragraphs>
  <Slides>30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Aspect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nevenka sudar</dc:creator>
  <cp:lastModifiedBy>nevenka sudar</cp:lastModifiedBy>
  <cp:revision>147</cp:revision>
  <cp:lastPrinted>2015-06-08T11:00:02Z</cp:lastPrinted>
  <dcterms:created xsi:type="dcterms:W3CDTF">2013-10-30T14:54:41Z</dcterms:created>
  <dcterms:modified xsi:type="dcterms:W3CDTF">2015-06-08T11:58:06Z</dcterms:modified>
</cp:coreProperties>
</file>