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30"/>
  </p:notesMasterIdLst>
  <p:sldIdLst>
    <p:sldId id="257" r:id="rId2"/>
    <p:sldId id="316" r:id="rId3"/>
    <p:sldId id="287" r:id="rId4"/>
    <p:sldId id="288" r:id="rId5"/>
    <p:sldId id="310" r:id="rId6"/>
    <p:sldId id="290" r:id="rId7"/>
    <p:sldId id="291" r:id="rId8"/>
    <p:sldId id="292" r:id="rId9"/>
    <p:sldId id="293" r:id="rId10"/>
    <p:sldId id="294" r:id="rId11"/>
    <p:sldId id="295" r:id="rId12"/>
    <p:sldId id="297" r:id="rId13"/>
    <p:sldId id="298" r:id="rId14"/>
    <p:sldId id="315" r:id="rId15"/>
    <p:sldId id="299" r:id="rId16"/>
    <p:sldId id="300" r:id="rId17"/>
    <p:sldId id="301" r:id="rId18"/>
    <p:sldId id="302" r:id="rId19"/>
    <p:sldId id="303" r:id="rId20"/>
    <p:sldId id="304" r:id="rId21"/>
    <p:sldId id="261" r:id="rId22"/>
    <p:sldId id="286" r:id="rId23"/>
    <p:sldId id="259" r:id="rId24"/>
    <p:sldId id="266" r:id="rId25"/>
    <p:sldId id="267" r:id="rId26"/>
    <p:sldId id="311" r:id="rId27"/>
    <p:sldId id="312" r:id="rId28"/>
    <p:sldId id="272" r:id="rId29"/>
  </p:sldIdLst>
  <p:sldSz cx="9144000" cy="6858000" type="screen4x3"/>
  <p:notesSz cx="6858000" cy="9144000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629" y="4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Knjiga2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Knjiga2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invertIfNegative val="0"/>
          <c:dPt>
            <c:idx val="0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</c:dPt>
          <c:dPt>
            <c:idx val="2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</c:dPt>
          <c:cat>
            <c:strRef>
              <c:f>List5!$A$4:$A$6</c:f>
              <c:strCache>
                <c:ptCount val="3"/>
                <c:pt idx="0">
                  <c:v>2007-2013</c:v>
                </c:pt>
                <c:pt idx="1">
                  <c:v>1/2 2013</c:v>
                </c:pt>
                <c:pt idx="2">
                  <c:v>2014-2020</c:v>
                </c:pt>
              </c:strCache>
            </c:strRef>
          </c:cat>
          <c:val>
            <c:numRef>
              <c:f>List5!$B$4:$B$6</c:f>
              <c:numCache>
                <c:formatCode>General</c:formatCode>
                <c:ptCount val="3"/>
                <c:pt idx="0">
                  <c:v>153201428.57142854</c:v>
                </c:pt>
                <c:pt idx="1">
                  <c:v>700000000</c:v>
                </c:pt>
                <c:pt idx="2">
                  <c:v>1200000000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79827712"/>
        <c:axId val="79829248"/>
        <c:axId val="0"/>
      </c:bar3DChart>
      <c:catAx>
        <c:axId val="7982771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hr-HR"/>
            </a:pPr>
            <a:endParaRPr lang="sr-Latn-RS"/>
          </a:p>
        </c:txPr>
        <c:crossAx val="79829248"/>
        <c:crosses val="autoZero"/>
        <c:auto val="1"/>
        <c:lblAlgn val="ctr"/>
        <c:lblOffset val="100"/>
        <c:noMultiLvlLbl val="0"/>
      </c:catAx>
      <c:valAx>
        <c:axId val="7982924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hr-HR"/>
            </a:pPr>
            <a:endParaRPr lang="sr-Latn-RS"/>
          </a:p>
        </c:txPr>
        <c:crossAx val="79827712"/>
        <c:crosses val="autoZero"/>
        <c:crossBetween val="between"/>
        <c:dispUnits>
          <c:builtInUnit val="millions"/>
          <c:dispUnitsLbl>
            <c:layout/>
            <c:txPr>
              <a:bodyPr/>
              <a:lstStyle/>
              <a:p>
                <a:pPr>
                  <a:defRPr lang="hr-HR"/>
                </a:pPr>
                <a:endParaRPr lang="sr-Latn-RS"/>
              </a:p>
            </c:txPr>
          </c:dispUnitsLbl>
        </c:dispUnits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r-HR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0"/>
    <c:plotArea>
      <c:layout>
        <c:manualLayout>
          <c:layoutTarget val="inner"/>
          <c:xMode val="edge"/>
          <c:yMode val="edge"/>
          <c:x val="4.267954920306636E-2"/>
          <c:y val="0.20862826192585432"/>
          <c:w val="0.94073518945180079"/>
          <c:h val="0.728016713747804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List1!$C$14</c:f>
              <c:strCache>
                <c:ptCount val="1"/>
                <c:pt idx="0">
                  <c:v>HRVATSKA</c:v>
                </c:pt>
              </c:strCache>
            </c:strRef>
          </c:tx>
          <c:invertIfNegative val="0"/>
          <c:cat>
            <c:strRef>
              <c:f>List1!$B$15:$B$22</c:f>
              <c:strCache>
                <c:ptCount val="8"/>
                <c:pt idx="0">
                  <c:v>Istraživanje i razvoj</c:v>
                </c:pt>
                <c:pt idx="1">
                  <c:v>Staklenički plinovi</c:v>
                </c:pt>
                <c:pt idx="2">
                  <c:v>Obnovljivi izvori energije</c:v>
                </c:pt>
                <c:pt idx="3">
                  <c:v>Energetska učinkovitost</c:v>
                </c:pt>
                <c:pt idx="4">
                  <c:v>Zaposlenost</c:v>
                </c:pt>
                <c:pt idx="5">
                  <c:v>Rano napuštanje školovanja</c:v>
                </c:pt>
                <c:pt idx="6">
                  <c:v>Tercijarno obrazovanje</c:v>
                </c:pt>
                <c:pt idx="7">
                  <c:v>Rizik od siromaštva</c:v>
                </c:pt>
              </c:strCache>
            </c:strRef>
          </c:cat>
          <c:val>
            <c:numRef>
              <c:f>List1!$C$15:$C$22</c:f>
              <c:numCache>
                <c:formatCode>General</c:formatCode>
                <c:ptCount val="8"/>
                <c:pt idx="0">
                  <c:v>0.73000000000000009</c:v>
                </c:pt>
                <c:pt idx="2">
                  <c:v>14.6</c:v>
                </c:pt>
                <c:pt idx="4">
                  <c:v>57</c:v>
                </c:pt>
                <c:pt idx="5">
                  <c:v>-4.0999999999999996</c:v>
                </c:pt>
                <c:pt idx="6">
                  <c:v>24.5</c:v>
                </c:pt>
              </c:numCache>
            </c:numRef>
          </c:val>
        </c:ser>
        <c:ser>
          <c:idx val="1"/>
          <c:order val="1"/>
          <c:tx>
            <c:strRef>
              <c:f>List1!$D$14</c:f>
              <c:strCache>
                <c:ptCount val="1"/>
                <c:pt idx="0">
                  <c:v>EU-27</c:v>
                </c:pt>
              </c:strCache>
            </c:strRef>
          </c:tx>
          <c:invertIfNegative val="0"/>
          <c:cat>
            <c:strRef>
              <c:f>List1!$B$15:$B$22</c:f>
              <c:strCache>
                <c:ptCount val="8"/>
                <c:pt idx="0">
                  <c:v>Istraživanje i razvoj</c:v>
                </c:pt>
                <c:pt idx="1">
                  <c:v>Staklenički plinovi</c:v>
                </c:pt>
                <c:pt idx="2">
                  <c:v>Obnovljivi izvori energije</c:v>
                </c:pt>
                <c:pt idx="3">
                  <c:v>Energetska učinkovitost</c:v>
                </c:pt>
                <c:pt idx="4">
                  <c:v>Zaposlenost</c:v>
                </c:pt>
                <c:pt idx="5">
                  <c:v>Rano napuštanje školovanja</c:v>
                </c:pt>
                <c:pt idx="6">
                  <c:v>Tercijarno obrazovanje</c:v>
                </c:pt>
                <c:pt idx="7">
                  <c:v>Rizik od siromaštva</c:v>
                </c:pt>
              </c:strCache>
            </c:strRef>
          </c:cat>
          <c:val>
            <c:numRef>
              <c:f>List1!$D$15:$D$22</c:f>
              <c:numCache>
                <c:formatCode>General</c:formatCode>
                <c:ptCount val="8"/>
                <c:pt idx="0">
                  <c:v>1.9000000000000001</c:v>
                </c:pt>
                <c:pt idx="5">
                  <c:v>-15</c:v>
                </c:pt>
                <c:pt idx="6">
                  <c:v>31</c:v>
                </c:pt>
              </c:numCache>
            </c:numRef>
          </c:val>
        </c:ser>
        <c:ser>
          <c:idx val="2"/>
          <c:order val="2"/>
          <c:tx>
            <c:strRef>
              <c:f>List1!$E$14</c:f>
              <c:strCache>
                <c:ptCount val="1"/>
                <c:pt idx="0">
                  <c:v>EU2020</c:v>
                </c:pt>
              </c:strCache>
            </c:strRef>
          </c:tx>
          <c:invertIfNegative val="0"/>
          <c:cat>
            <c:strRef>
              <c:f>List1!$B$15:$B$22</c:f>
              <c:strCache>
                <c:ptCount val="8"/>
                <c:pt idx="0">
                  <c:v>Istraživanje i razvoj</c:v>
                </c:pt>
                <c:pt idx="1">
                  <c:v>Staklenički plinovi</c:v>
                </c:pt>
                <c:pt idx="2">
                  <c:v>Obnovljivi izvori energije</c:v>
                </c:pt>
                <c:pt idx="3">
                  <c:v>Energetska učinkovitost</c:v>
                </c:pt>
                <c:pt idx="4">
                  <c:v>Zaposlenost</c:v>
                </c:pt>
                <c:pt idx="5">
                  <c:v>Rano napuštanje školovanja</c:v>
                </c:pt>
                <c:pt idx="6">
                  <c:v>Tercijarno obrazovanje</c:v>
                </c:pt>
                <c:pt idx="7">
                  <c:v>Rizik od siromaštva</c:v>
                </c:pt>
              </c:strCache>
            </c:strRef>
          </c:cat>
          <c:val>
            <c:numRef>
              <c:f>List1!$E$15:$E$22</c:f>
              <c:numCache>
                <c:formatCode>General</c:formatCode>
                <c:ptCount val="8"/>
                <c:pt idx="0">
                  <c:v>3</c:v>
                </c:pt>
                <c:pt idx="1">
                  <c:v>-20</c:v>
                </c:pt>
                <c:pt idx="2">
                  <c:v>20</c:v>
                </c:pt>
                <c:pt idx="3">
                  <c:v>20</c:v>
                </c:pt>
                <c:pt idx="4">
                  <c:v>75</c:v>
                </c:pt>
                <c:pt idx="5">
                  <c:v>-10</c:v>
                </c:pt>
                <c:pt idx="6">
                  <c:v>40</c:v>
                </c:pt>
                <c:pt idx="7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79888768"/>
        <c:axId val="79890304"/>
      </c:barChart>
      <c:catAx>
        <c:axId val="7988876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lang="hr-HR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endParaRPr lang="sr-Latn-RS"/>
          </a:p>
        </c:txPr>
        <c:crossAx val="79890304"/>
        <c:crosses val="autoZero"/>
        <c:auto val="1"/>
        <c:lblAlgn val="ctr"/>
        <c:lblOffset val="100"/>
        <c:noMultiLvlLbl val="0"/>
      </c:catAx>
      <c:valAx>
        <c:axId val="7989030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lang="hr-HR"/>
            </a:pPr>
            <a:endParaRPr lang="sr-Latn-RS"/>
          </a:p>
        </c:txPr>
        <c:crossAx val="798887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9025341940552787"/>
          <c:y val="0.26658667795517144"/>
          <c:w val="8.5438755106861095E-2"/>
          <c:h val="9.2911558980166856E-2"/>
        </c:manualLayout>
      </c:layout>
      <c:overlay val="0"/>
      <c:txPr>
        <a:bodyPr/>
        <a:lstStyle/>
        <a:p>
          <a:pPr>
            <a:defRPr lang="hr-HR"/>
          </a:pPr>
          <a:endParaRPr lang="sr-Latn-RS"/>
        </a:p>
      </c:txPr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713E34-2E09-41A1-B021-0F5C8F9CFC60}" type="doc">
      <dgm:prSet loTypeId="urn:microsoft.com/office/officeart/2005/8/layout/hierarchy4" loCatId="list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hr-HR"/>
        </a:p>
      </dgm:t>
    </dgm:pt>
    <dgm:pt modelId="{0478470D-E58A-4B01-A676-BA57FD9F393A}">
      <dgm:prSet phldrT="[Text]"/>
      <dgm:spPr/>
      <dgm:t>
        <a:bodyPr/>
        <a:lstStyle/>
        <a:p>
          <a:r>
            <a:rPr lang="hr-HR" dirty="0" smtClean="0"/>
            <a:t>I. Pomoć u tranziciji i jačanje administracije</a:t>
          </a:r>
          <a:endParaRPr lang="hr-HR" dirty="0"/>
        </a:p>
      </dgm:t>
    </dgm:pt>
    <dgm:pt modelId="{9ECC412A-E049-4891-A6EA-BC1D08847624}" type="parTrans" cxnId="{0F9377FD-FB50-4939-B979-7A366D24E608}">
      <dgm:prSet/>
      <dgm:spPr/>
      <dgm:t>
        <a:bodyPr/>
        <a:lstStyle/>
        <a:p>
          <a:endParaRPr lang="hr-HR"/>
        </a:p>
      </dgm:t>
    </dgm:pt>
    <dgm:pt modelId="{8F0736DE-ABB9-4CCD-8615-2C9D34A8E043}" type="sibTrans" cxnId="{0F9377FD-FB50-4939-B979-7A366D24E608}">
      <dgm:prSet/>
      <dgm:spPr/>
      <dgm:t>
        <a:bodyPr/>
        <a:lstStyle/>
        <a:p>
          <a:endParaRPr lang="hr-HR"/>
        </a:p>
      </dgm:t>
    </dgm:pt>
    <dgm:pt modelId="{7F16ECD7-F042-4D0A-B773-7342C54491DB}">
      <dgm:prSet phldrT="[Text]"/>
      <dgm:spPr/>
      <dgm:t>
        <a:bodyPr/>
        <a:lstStyle/>
        <a:p>
          <a:r>
            <a:rPr lang="hr-HR" dirty="0" smtClean="0"/>
            <a:t>II. Prekogranična suradnja</a:t>
          </a:r>
          <a:endParaRPr lang="hr-HR" dirty="0"/>
        </a:p>
      </dgm:t>
    </dgm:pt>
    <dgm:pt modelId="{4374613E-BB8B-4EB8-B9AA-7E053F1EDE33}" type="parTrans" cxnId="{906A6DE4-C7EE-4A49-9C4A-700214F32747}">
      <dgm:prSet/>
      <dgm:spPr/>
      <dgm:t>
        <a:bodyPr/>
        <a:lstStyle/>
        <a:p>
          <a:endParaRPr lang="hr-HR"/>
        </a:p>
      </dgm:t>
    </dgm:pt>
    <dgm:pt modelId="{29B8EC8C-1DBC-4E21-ADC1-596FFB73BF26}" type="sibTrans" cxnId="{906A6DE4-C7EE-4A49-9C4A-700214F32747}">
      <dgm:prSet/>
      <dgm:spPr/>
      <dgm:t>
        <a:bodyPr/>
        <a:lstStyle/>
        <a:p>
          <a:endParaRPr lang="hr-HR"/>
        </a:p>
      </dgm:t>
    </dgm:pt>
    <dgm:pt modelId="{C51303EC-9C4C-4217-9F2B-4471F79876A7}">
      <dgm:prSet phldrT="[Text]" custT="1"/>
      <dgm:spPr/>
      <dgm:t>
        <a:bodyPr/>
        <a:lstStyle/>
        <a:p>
          <a:r>
            <a:rPr lang="hr-HR" sz="2000" dirty="0" smtClean="0"/>
            <a:t>III. Regionalni razvoj</a:t>
          </a:r>
          <a:endParaRPr lang="hr-HR" sz="2000" dirty="0"/>
        </a:p>
      </dgm:t>
    </dgm:pt>
    <dgm:pt modelId="{E8B63766-B1C4-4589-A1F3-A41367428B04}" type="parTrans" cxnId="{51C7951C-CE72-4217-BBC8-A444D68C8DA7}">
      <dgm:prSet/>
      <dgm:spPr/>
      <dgm:t>
        <a:bodyPr/>
        <a:lstStyle/>
        <a:p>
          <a:endParaRPr lang="hr-HR"/>
        </a:p>
      </dgm:t>
    </dgm:pt>
    <dgm:pt modelId="{61BAB897-C8AB-41FC-84D7-DBEF42142B93}" type="sibTrans" cxnId="{51C7951C-CE72-4217-BBC8-A444D68C8DA7}">
      <dgm:prSet/>
      <dgm:spPr/>
      <dgm:t>
        <a:bodyPr/>
        <a:lstStyle/>
        <a:p>
          <a:endParaRPr lang="hr-HR"/>
        </a:p>
      </dgm:t>
    </dgm:pt>
    <dgm:pt modelId="{78F23C34-DAE1-41AF-AAB1-61DC73193515}">
      <dgm:prSet phldrT="[Text]"/>
      <dgm:spPr/>
      <dgm:t>
        <a:bodyPr/>
        <a:lstStyle/>
        <a:p>
          <a:r>
            <a:rPr lang="hr-HR" dirty="0" smtClean="0"/>
            <a:t>A. Promet</a:t>
          </a:r>
          <a:endParaRPr lang="hr-HR" dirty="0"/>
        </a:p>
      </dgm:t>
    </dgm:pt>
    <dgm:pt modelId="{CBDE3798-BB67-4764-A264-FADD3988A337}" type="parTrans" cxnId="{4B21FE4D-09DE-4028-A45C-3D3AEB1AFF07}">
      <dgm:prSet/>
      <dgm:spPr/>
      <dgm:t>
        <a:bodyPr/>
        <a:lstStyle/>
        <a:p>
          <a:endParaRPr lang="hr-HR"/>
        </a:p>
      </dgm:t>
    </dgm:pt>
    <dgm:pt modelId="{E9894634-8674-4222-AFB4-067BAF83B9F6}" type="sibTrans" cxnId="{4B21FE4D-09DE-4028-A45C-3D3AEB1AFF07}">
      <dgm:prSet/>
      <dgm:spPr/>
      <dgm:t>
        <a:bodyPr/>
        <a:lstStyle/>
        <a:p>
          <a:endParaRPr lang="hr-HR"/>
        </a:p>
      </dgm:t>
    </dgm:pt>
    <dgm:pt modelId="{0E4139A9-072E-4FAA-A601-A3519F13F80C}">
      <dgm:prSet phldrT="[Text]"/>
      <dgm:spPr/>
      <dgm:t>
        <a:bodyPr/>
        <a:lstStyle/>
        <a:p>
          <a:r>
            <a:rPr lang="hr-HR" dirty="0" smtClean="0"/>
            <a:t>B. Okoliš</a:t>
          </a:r>
          <a:endParaRPr lang="hr-HR" dirty="0"/>
        </a:p>
      </dgm:t>
    </dgm:pt>
    <dgm:pt modelId="{C4D450DD-F2DD-484B-AABF-2A316AB7166A}" type="parTrans" cxnId="{9447F203-2934-4267-824B-409E4512BA17}">
      <dgm:prSet/>
      <dgm:spPr/>
      <dgm:t>
        <a:bodyPr/>
        <a:lstStyle/>
        <a:p>
          <a:endParaRPr lang="hr-HR"/>
        </a:p>
      </dgm:t>
    </dgm:pt>
    <dgm:pt modelId="{0EAD9968-CDAE-44A5-9A2A-00D873B41C87}" type="sibTrans" cxnId="{9447F203-2934-4267-824B-409E4512BA17}">
      <dgm:prSet/>
      <dgm:spPr/>
      <dgm:t>
        <a:bodyPr/>
        <a:lstStyle/>
        <a:p>
          <a:endParaRPr lang="hr-HR"/>
        </a:p>
      </dgm:t>
    </dgm:pt>
    <dgm:pt modelId="{586EE5FC-8DF1-43B1-9BA6-BED3715BFB5C}">
      <dgm:prSet phldrT="[Text]"/>
      <dgm:spPr/>
      <dgm:t>
        <a:bodyPr/>
        <a:lstStyle/>
        <a:p>
          <a:r>
            <a:rPr lang="hr-HR" dirty="0" smtClean="0"/>
            <a:t>C. Regionalna konkurentnost</a:t>
          </a:r>
          <a:endParaRPr lang="hr-HR" dirty="0"/>
        </a:p>
      </dgm:t>
    </dgm:pt>
    <dgm:pt modelId="{3B880A40-15E3-4FE1-80F0-53C8EC6D98E2}" type="parTrans" cxnId="{2DF5167D-4297-474A-A31A-4EF4530B0A5B}">
      <dgm:prSet/>
      <dgm:spPr/>
      <dgm:t>
        <a:bodyPr/>
        <a:lstStyle/>
        <a:p>
          <a:endParaRPr lang="hr-HR"/>
        </a:p>
      </dgm:t>
    </dgm:pt>
    <dgm:pt modelId="{624A06FF-C829-4AC6-B672-475FBCD9BAD9}" type="sibTrans" cxnId="{2DF5167D-4297-474A-A31A-4EF4530B0A5B}">
      <dgm:prSet/>
      <dgm:spPr/>
      <dgm:t>
        <a:bodyPr/>
        <a:lstStyle/>
        <a:p>
          <a:endParaRPr lang="hr-HR"/>
        </a:p>
      </dgm:t>
    </dgm:pt>
    <dgm:pt modelId="{AFA43AB0-CC88-4599-AB9A-93D3D054C2E4}">
      <dgm:prSet phldrT="[Text]"/>
      <dgm:spPr/>
      <dgm:t>
        <a:bodyPr/>
        <a:lstStyle/>
        <a:p>
          <a:r>
            <a:rPr lang="hr-HR" dirty="0" smtClean="0"/>
            <a:t>IV. Razvoj ljudskog potencijala</a:t>
          </a:r>
          <a:endParaRPr lang="hr-HR" dirty="0"/>
        </a:p>
      </dgm:t>
    </dgm:pt>
    <dgm:pt modelId="{2E928DC9-B19F-4AA8-8A96-8D946704546E}" type="parTrans" cxnId="{2B73BE55-C5BA-43A2-B829-E62DD501EBBE}">
      <dgm:prSet/>
      <dgm:spPr/>
      <dgm:t>
        <a:bodyPr/>
        <a:lstStyle/>
        <a:p>
          <a:endParaRPr lang="hr-HR"/>
        </a:p>
      </dgm:t>
    </dgm:pt>
    <dgm:pt modelId="{B7539A78-960D-4014-9453-920D124BF6F6}" type="sibTrans" cxnId="{2B73BE55-C5BA-43A2-B829-E62DD501EBBE}">
      <dgm:prSet/>
      <dgm:spPr/>
      <dgm:t>
        <a:bodyPr/>
        <a:lstStyle/>
        <a:p>
          <a:endParaRPr lang="hr-HR"/>
        </a:p>
      </dgm:t>
    </dgm:pt>
    <dgm:pt modelId="{0A4C1C4E-D088-4229-A2FB-7BFC34626988}">
      <dgm:prSet phldrT="[Text]"/>
      <dgm:spPr/>
      <dgm:t>
        <a:bodyPr/>
        <a:lstStyle/>
        <a:p>
          <a:r>
            <a:rPr lang="hr-HR" dirty="0" smtClean="0"/>
            <a:t>V. Ruralni razvoj</a:t>
          </a:r>
          <a:endParaRPr lang="hr-HR" dirty="0"/>
        </a:p>
      </dgm:t>
    </dgm:pt>
    <dgm:pt modelId="{096A6CF8-E9ED-4BCC-B18F-033BCBFF1D69}" type="parTrans" cxnId="{80913C12-FDC4-4FD4-98B3-6626B7F1511B}">
      <dgm:prSet/>
      <dgm:spPr/>
      <dgm:t>
        <a:bodyPr/>
        <a:lstStyle/>
        <a:p>
          <a:endParaRPr lang="hr-HR"/>
        </a:p>
      </dgm:t>
    </dgm:pt>
    <dgm:pt modelId="{20B56B6F-2B49-4A3E-9F04-0047EE067DDD}" type="sibTrans" cxnId="{80913C12-FDC4-4FD4-98B3-6626B7F1511B}">
      <dgm:prSet/>
      <dgm:spPr/>
      <dgm:t>
        <a:bodyPr/>
        <a:lstStyle/>
        <a:p>
          <a:endParaRPr lang="hr-HR"/>
        </a:p>
      </dgm:t>
    </dgm:pt>
    <dgm:pt modelId="{B746D1A6-9571-4673-A285-76F6AC0CFA1C}">
      <dgm:prSet phldrT="[Text]"/>
      <dgm:spPr/>
      <dgm:t>
        <a:bodyPr/>
        <a:lstStyle/>
        <a:p>
          <a:r>
            <a:rPr lang="hr-HR" dirty="0" smtClean="0"/>
            <a:t>IPA</a:t>
          </a:r>
          <a:endParaRPr lang="hr-HR" dirty="0"/>
        </a:p>
      </dgm:t>
    </dgm:pt>
    <dgm:pt modelId="{FAA1396B-56DD-4EFF-957E-35A42BB3F61D}" type="parTrans" cxnId="{EFAD7974-0AD7-489B-A6CC-05B4C379D394}">
      <dgm:prSet/>
      <dgm:spPr/>
      <dgm:t>
        <a:bodyPr/>
        <a:lstStyle/>
        <a:p>
          <a:endParaRPr lang="hr-HR"/>
        </a:p>
      </dgm:t>
    </dgm:pt>
    <dgm:pt modelId="{754815CE-BB0E-4FE8-9F97-7883AF7FD51F}" type="sibTrans" cxnId="{EFAD7974-0AD7-489B-A6CC-05B4C379D394}">
      <dgm:prSet/>
      <dgm:spPr/>
      <dgm:t>
        <a:bodyPr/>
        <a:lstStyle/>
        <a:p>
          <a:endParaRPr lang="hr-HR"/>
        </a:p>
      </dgm:t>
    </dgm:pt>
    <dgm:pt modelId="{65D25342-3794-48A7-B8C1-CB92DACED6D3}" type="pres">
      <dgm:prSet presAssocID="{43713E34-2E09-41A1-B021-0F5C8F9CFC60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hr-HR"/>
        </a:p>
      </dgm:t>
    </dgm:pt>
    <dgm:pt modelId="{C333E577-E8FC-49E3-A34A-C8A6D0552C70}" type="pres">
      <dgm:prSet presAssocID="{B746D1A6-9571-4673-A285-76F6AC0CFA1C}" presName="vertOne" presStyleCnt="0"/>
      <dgm:spPr/>
    </dgm:pt>
    <dgm:pt modelId="{F56AD5C6-C637-405B-8FA5-7D71C989CD17}" type="pres">
      <dgm:prSet presAssocID="{B746D1A6-9571-4673-A285-76F6AC0CFA1C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55A89A7B-1FAE-4008-9AE5-B2D30BDA1072}" type="pres">
      <dgm:prSet presAssocID="{B746D1A6-9571-4673-A285-76F6AC0CFA1C}" presName="parTransOne" presStyleCnt="0"/>
      <dgm:spPr/>
    </dgm:pt>
    <dgm:pt modelId="{31B6A467-5E65-49C9-972A-675C39E57739}" type="pres">
      <dgm:prSet presAssocID="{B746D1A6-9571-4673-A285-76F6AC0CFA1C}" presName="horzOne" presStyleCnt="0"/>
      <dgm:spPr/>
    </dgm:pt>
    <dgm:pt modelId="{66162833-98CD-4CA3-9D6D-963ABA578FEC}" type="pres">
      <dgm:prSet presAssocID="{0478470D-E58A-4B01-A676-BA57FD9F393A}" presName="vertTwo" presStyleCnt="0"/>
      <dgm:spPr/>
    </dgm:pt>
    <dgm:pt modelId="{A8A06947-A750-4E03-B2B3-822BA51B924C}" type="pres">
      <dgm:prSet presAssocID="{0478470D-E58A-4B01-A676-BA57FD9F393A}" presName="txTwo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68435274-1FB3-46D2-A071-3150C6286AF9}" type="pres">
      <dgm:prSet presAssocID="{0478470D-E58A-4B01-A676-BA57FD9F393A}" presName="horzTwo" presStyleCnt="0"/>
      <dgm:spPr/>
    </dgm:pt>
    <dgm:pt modelId="{875070C4-8CA9-458A-8754-355828797648}" type="pres">
      <dgm:prSet presAssocID="{8F0736DE-ABB9-4CCD-8615-2C9D34A8E043}" presName="sibSpaceTwo" presStyleCnt="0"/>
      <dgm:spPr/>
    </dgm:pt>
    <dgm:pt modelId="{D22186D3-CBC8-4603-89BB-90F157076164}" type="pres">
      <dgm:prSet presAssocID="{7F16ECD7-F042-4D0A-B773-7342C54491DB}" presName="vertTwo" presStyleCnt="0"/>
      <dgm:spPr/>
    </dgm:pt>
    <dgm:pt modelId="{0834C990-13D3-4C4E-817C-E76ECEE2ED62}" type="pres">
      <dgm:prSet presAssocID="{7F16ECD7-F042-4D0A-B773-7342C54491DB}" presName="txTwo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7C56B376-F78D-49A5-BB7A-46CCFCA4745E}" type="pres">
      <dgm:prSet presAssocID="{7F16ECD7-F042-4D0A-B773-7342C54491DB}" presName="horzTwo" presStyleCnt="0"/>
      <dgm:spPr/>
    </dgm:pt>
    <dgm:pt modelId="{5C87FC4E-E2F8-4491-81F0-9DE0D7AAC35F}" type="pres">
      <dgm:prSet presAssocID="{29B8EC8C-1DBC-4E21-ADC1-596FFB73BF26}" presName="sibSpaceTwo" presStyleCnt="0"/>
      <dgm:spPr/>
    </dgm:pt>
    <dgm:pt modelId="{07116B6C-51AB-4B95-82E1-AF8FABA78D2E}" type="pres">
      <dgm:prSet presAssocID="{C51303EC-9C4C-4217-9F2B-4471F79876A7}" presName="vertTwo" presStyleCnt="0"/>
      <dgm:spPr/>
    </dgm:pt>
    <dgm:pt modelId="{F52342AD-AFA3-4DEC-BC9E-716974AD7886}" type="pres">
      <dgm:prSet presAssocID="{C51303EC-9C4C-4217-9F2B-4471F79876A7}" presName="txTwo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C2EBA5A0-DC3F-4E1D-BD5D-9E817CF3E70C}" type="pres">
      <dgm:prSet presAssocID="{C51303EC-9C4C-4217-9F2B-4471F79876A7}" presName="parTransTwo" presStyleCnt="0"/>
      <dgm:spPr/>
    </dgm:pt>
    <dgm:pt modelId="{45F764B4-0B8E-4510-9784-F6CBF58831B4}" type="pres">
      <dgm:prSet presAssocID="{C51303EC-9C4C-4217-9F2B-4471F79876A7}" presName="horzTwo" presStyleCnt="0"/>
      <dgm:spPr/>
    </dgm:pt>
    <dgm:pt modelId="{3A6C39D2-9BBA-4166-83AD-327E43623C45}" type="pres">
      <dgm:prSet presAssocID="{78F23C34-DAE1-41AF-AAB1-61DC73193515}" presName="vertThree" presStyleCnt="0"/>
      <dgm:spPr/>
    </dgm:pt>
    <dgm:pt modelId="{73DF9030-8DA8-4E2E-A0D1-BBC77646F1CE}" type="pres">
      <dgm:prSet presAssocID="{78F23C34-DAE1-41AF-AAB1-61DC73193515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169ED669-669D-4019-A6CA-CFE251A953E4}" type="pres">
      <dgm:prSet presAssocID="{78F23C34-DAE1-41AF-AAB1-61DC73193515}" presName="horzThree" presStyleCnt="0"/>
      <dgm:spPr/>
    </dgm:pt>
    <dgm:pt modelId="{44B15EF0-EA06-4A0C-8792-26D31AFC502B}" type="pres">
      <dgm:prSet presAssocID="{E9894634-8674-4222-AFB4-067BAF83B9F6}" presName="sibSpaceThree" presStyleCnt="0"/>
      <dgm:spPr/>
    </dgm:pt>
    <dgm:pt modelId="{810F8202-9E0E-4128-ADA5-2D279F6100B9}" type="pres">
      <dgm:prSet presAssocID="{0E4139A9-072E-4FAA-A601-A3519F13F80C}" presName="vertThree" presStyleCnt="0"/>
      <dgm:spPr/>
    </dgm:pt>
    <dgm:pt modelId="{16B7AE14-89B6-4725-8716-8C00F161C2E1}" type="pres">
      <dgm:prSet presAssocID="{0E4139A9-072E-4FAA-A601-A3519F13F80C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CCC291D5-C4F5-49CD-8A1A-74277D2365B6}" type="pres">
      <dgm:prSet presAssocID="{0E4139A9-072E-4FAA-A601-A3519F13F80C}" presName="horzThree" presStyleCnt="0"/>
      <dgm:spPr/>
    </dgm:pt>
    <dgm:pt modelId="{B8766DC8-38C8-4A43-9F1A-C7350214DBB6}" type="pres">
      <dgm:prSet presAssocID="{0EAD9968-CDAE-44A5-9A2A-00D873B41C87}" presName="sibSpaceThree" presStyleCnt="0"/>
      <dgm:spPr/>
    </dgm:pt>
    <dgm:pt modelId="{E95AF08B-50C4-4A0E-9BD3-6F4ABAFC0E49}" type="pres">
      <dgm:prSet presAssocID="{586EE5FC-8DF1-43B1-9BA6-BED3715BFB5C}" presName="vertThree" presStyleCnt="0"/>
      <dgm:spPr/>
    </dgm:pt>
    <dgm:pt modelId="{192533B3-9098-41E3-BC3D-550DAB49DD04}" type="pres">
      <dgm:prSet presAssocID="{586EE5FC-8DF1-43B1-9BA6-BED3715BFB5C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16D322FF-04CC-4E67-8B15-C68E1EB879C1}" type="pres">
      <dgm:prSet presAssocID="{586EE5FC-8DF1-43B1-9BA6-BED3715BFB5C}" presName="horzThree" presStyleCnt="0"/>
      <dgm:spPr/>
    </dgm:pt>
    <dgm:pt modelId="{C72FB92B-0BBA-4908-AD96-8915D470C371}" type="pres">
      <dgm:prSet presAssocID="{61BAB897-C8AB-41FC-84D7-DBEF42142B93}" presName="sibSpaceTwo" presStyleCnt="0"/>
      <dgm:spPr/>
    </dgm:pt>
    <dgm:pt modelId="{0898213F-8F01-4710-B926-060B5E8D9451}" type="pres">
      <dgm:prSet presAssocID="{AFA43AB0-CC88-4599-AB9A-93D3D054C2E4}" presName="vertTwo" presStyleCnt="0"/>
      <dgm:spPr/>
    </dgm:pt>
    <dgm:pt modelId="{BDECECF5-37D9-433D-85A9-6437D7F280E8}" type="pres">
      <dgm:prSet presAssocID="{AFA43AB0-CC88-4599-AB9A-93D3D054C2E4}" presName="txTwo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BEB786C7-9E63-4D24-8CEB-68C31A9FA9A9}" type="pres">
      <dgm:prSet presAssocID="{AFA43AB0-CC88-4599-AB9A-93D3D054C2E4}" presName="horzTwo" presStyleCnt="0"/>
      <dgm:spPr/>
    </dgm:pt>
    <dgm:pt modelId="{C6E1AC04-B2DA-473B-A130-87E0BDE4DBB7}" type="pres">
      <dgm:prSet presAssocID="{B7539A78-960D-4014-9453-920D124BF6F6}" presName="sibSpaceTwo" presStyleCnt="0"/>
      <dgm:spPr/>
    </dgm:pt>
    <dgm:pt modelId="{751D3624-5C7B-46E5-9F56-773861B08408}" type="pres">
      <dgm:prSet presAssocID="{0A4C1C4E-D088-4229-A2FB-7BFC34626988}" presName="vertTwo" presStyleCnt="0"/>
      <dgm:spPr/>
    </dgm:pt>
    <dgm:pt modelId="{0E1EC2E6-372E-47CB-81FA-D42BE8BA558C}" type="pres">
      <dgm:prSet presAssocID="{0A4C1C4E-D088-4229-A2FB-7BFC34626988}" presName="txTwo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hr-HR"/>
        </a:p>
      </dgm:t>
    </dgm:pt>
    <dgm:pt modelId="{6202B53E-1906-46B0-9C8C-201B9590D2BA}" type="pres">
      <dgm:prSet presAssocID="{0A4C1C4E-D088-4229-A2FB-7BFC34626988}" presName="horzTwo" presStyleCnt="0"/>
      <dgm:spPr/>
    </dgm:pt>
  </dgm:ptLst>
  <dgm:cxnLst>
    <dgm:cxn modelId="{0F9377FD-FB50-4939-B979-7A366D24E608}" srcId="{B746D1A6-9571-4673-A285-76F6AC0CFA1C}" destId="{0478470D-E58A-4B01-A676-BA57FD9F393A}" srcOrd="0" destOrd="0" parTransId="{9ECC412A-E049-4891-A6EA-BC1D08847624}" sibTransId="{8F0736DE-ABB9-4CCD-8615-2C9D34A8E043}"/>
    <dgm:cxn modelId="{416581BA-F626-458F-A6D9-FEFC341DB948}" type="presOf" srcId="{586EE5FC-8DF1-43B1-9BA6-BED3715BFB5C}" destId="{192533B3-9098-41E3-BC3D-550DAB49DD04}" srcOrd="0" destOrd="0" presId="urn:microsoft.com/office/officeart/2005/8/layout/hierarchy4"/>
    <dgm:cxn modelId="{D876349C-3571-44BD-83EA-D8C990D5DD7A}" type="presOf" srcId="{43713E34-2E09-41A1-B021-0F5C8F9CFC60}" destId="{65D25342-3794-48A7-B8C1-CB92DACED6D3}" srcOrd="0" destOrd="0" presId="urn:microsoft.com/office/officeart/2005/8/layout/hierarchy4"/>
    <dgm:cxn modelId="{2DF5167D-4297-474A-A31A-4EF4530B0A5B}" srcId="{C51303EC-9C4C-4217-9F2B-4471F79876A7}" destId="{586EE5FC-8DF1-43B1-9BA6-BED3715BFB5C}" srcOrd="2" destOrd="0" parTransId="{3B880A40-15E3-4FE1-80F0-53C8EC6D98E2}" sibTransId="{624A06FF-C829-4AC6-B672-475FBCD9BAD9}"/>
    <dgm:cxn modelId="{51C7951C-CE72-4217-BBC8-A444D68C8DA7}" srcId="{B746D1A6-9571-4673-A285-76F6AC0CFA1C}" destId="{C51303EC-9C4C-4217-9F2B-4471F79876A7}" srcOrd="2" destOrd="0" parTransId="{E8B63766-B1C4-4589-A1F3-A41367428B04}" sibTransId="{61BAB897-C8AB-41FC-84D7-DBEF42142B93}"/>
    <dgm:cxn modelId="{2B73BE55-C5BA-43A2-B829-E62DD501EBBE}" srcId="{B746D1A6-9571-4673-A285-76F6AC0CFA1C}" destId="{AFA43AB0-CC88-4599-AB9A-93D3D054C2E4}" srcOrd="3" destOrd="0" parTransId="{2E928DC9-B19F-4AA8-8A96-8D946704546E}" sibTransId="{B7539A78-960D-4014-9453-920D124BF6F6}"/>
    <dgm:cxn modelId="{80913C12-FDC4-4FD4-98B3-6626B7F1511B}" srcId="{B746D1A6-9571-4673-A285-76F6AC0CFA1C}" destId="{0A4C1C4E-D088-4229-A2FB-7BFC34626988}" srcOrd="4" destOrd="0" parTransId="{096A6CF8-E9ED-4BCC-B18F-033BCBFF1D69}" sibTransId="{20B56B6F-2B49-4A3E-9F04-0047EE067DDD}"/>
    <dgm:cxn modelId="{906A6DE4-C7EE-4A49-9C4A-700214F32747}" srcId="{B746D1A6-9571-4673-A285-76F6AC0CFA1C}" destId="{7F16ECD7-F042-4D0A-B773-7342C54491DB}" srcOrd="1" destOrd="0" parTransId="{4374613E-BB8B-4EB8-B9AA-7E053F1EDE33}" sibTransId="{29B8EC8C-1DBC-4E21-ADC1-596FFB73BF26}"/>
    <dgm:cxn modelId="{6804E90A-5CFF-4063-A980-CAA414C46C66}" type="presOf" srcId="{0A4C1C4E-D088-4229-A2FB-7BFC34626988}" destId="{0E1EC2E6-372E-47CB-81FA-D42BE8BA558C}" srcOrd="0" destOrd="0" presId="urn:microsoft.com/office/officeart/2005/8/layout/hierarchy4"/>
    <dgm:cxn modelId="{B8B71765-09A7-4D4E-8676-0B633E97B0DE}" type="presOf" srcId="{0E4139A9-072E-4FAA-A601-A3519F13F80C}" destId="{16B7AE14-89B6-4725-8716-8C00F161C2E1}" srcOrd="0" destOrd="0" presId="urn:microsoft.com/office/officeart/2005/8/layout/hierarchy4"/>
    <dgm:cxn modelId="{EFAD7974-0AD7-489B-A6CC-05B4C379D394}" srcId="{43713E34-2E09-41A1-B021-0F5C8F9CFC60}" destId="{B746D1A6-9571-4673-A285-76F6AC0CFA1C}" srcOrd="0" destOrd="0" parTransId="{FAA1396B-56DD-4EFF-957E-35A42BB3F61D}" sibTransId="{754815CE-BB0E-4FE8-9F97-7883AF7FD51F}"/>
    <dgm:cxn modelId="{9447F203-2934-4267-824B-409E4512BA17}" srcId="{C51303EC-9C4C-4217-9F2B-4471F79876A7}" destId="{0E4139A9-072E-4FAA-A601-A3519F13F80C}" srcOrd="1" destOrd="0" parTransId="{C4D450DD-F2DD-484B-AABF-2A316AB7166A}" sibTransId="{0EAD9968-CDAE-44A5-9A2A-00D873B41C87}"/>
    <dgm:cxn modelId="{1F8113A1-0400-4C3D-8753-02DC2F208B00}" type="presOf" srcId="{7F16ECD7-F042-4D0A-B773-7342C54491DB}" destId="{0834C990-13D3-4C4E-817C-E76ECEE2ED62}" srcOrd="0" destOrd="0" presId="urn:microsoft.com/office/officeart/2005/8/layout/hierarchy4"/>
    <dgm:cxn modelId="{248E31F6-E1F1-412E-803B-F7A2A59F916D}" type="presOf" srcId="{0478470D-E58A-4B01-A676-BA57FD9F393A}" destId="{A8A06947-A750-4E03-B2B3-822BA51B924C}" srcOrd="0" destOrd="0" presId="urn:microsoft.com/office/officeart/2005/8/layout/hierarchy4"/>
    <dgm:cxn modelId="{83B4CDC5-6935-4191-8ED0-C77BB184CB83}" type="presOf" srcId="{78F23C34-DAE1-41AF-AAB1-61DC73193515}" destId="{73DF9030-8DA8-4E2E-A0D1-BBC77646F1CE}" srcOrd="0" destOrd="0" presId="urn:microsoft.com/office/officeart/2005/8/layout/hierarchy4"/>
    <dgm:cxn modelId="{4B21FE4D-09DE-4028-A45C-3D3AEB1AFF07}" srcId="{C51303EC-9C4C-4217-9F2B-4471F79876A7}" destId="{78F23C34-DAE1-41AF-AAB1-61DC73193515}" srcOrd="0" destOrd="0" parTransId="{CBDE3798-BB67-4764-A264-FADD3988A337}" sibTransId="{E9894634-8674-4222-AFB4-067BAF83B9F6}"/>
    <dgm:cxn modelId="{D3AB79D0-21BE-4C03-9A06-350B5870F9E4}" type="presOf" srcId="{AFA43AB0-CC88-4599-AB9A-93D3D054C2E4}" destId="{BDECECF5-37D9-433D-85A9-6437D7F280E8}" srcOrd="0" destOrd="0" presId="urn:microsoft.com/office/officeart/2005/8/layout/hierarchy4"/>
    <dgm:cxn modelId="{73C44E1F-4879-4136-8F77-1F7F9807FEA2}" type="presOf" srcId="{B746D1A6-9571-4673-A285-76F6AC0CFA1C}" destId="{F56AD5C6-C637-405B-8FA5-7D71C989CD17}" srcOrd="0" destOrd="0" presId="urn:microsoft.com/office/officeart/2005/8/layout/hierarchy4"/>
    <dgm:cxn modelId="{59C17D1C-CD60-4108-9391-C9964E607F65}" type="presOf" srcId="{C51303EC-9C4C-4217-9F2B-4471F79876A7}" destId="{F52342AD-AFA3-4DEC-BC9E-716974AD7886}" srcOrd="0" destOrd="0" presId="urn:microsoft.com/office/officeart/2005/8/layout/hierarchy4"/>
    <dgm:cxn modelId="{FF1BCC1C-2444-45EC-94F4-E11B23B99851}" type="presParOf" srcId="{65D25342-3794-48A7-B8C1-CB92DACED6D3}" destId="{C333E577-E8FC-49E3-A34A-C8A6D0552C70}" srcOrd="0" destOrd="0" presId="urn:microsoft.com/office/officeart/2005/8/layout/hierarchy4"/>
    <dgm:cxn modelId="{EAF43F69-EC23-4DF3-844F-229BEA45CAD9}" type="presParOf" srcId="{C333E577-E8FC-49E3-A34A-C8A6D0552C70}" destId="{F56AD5C6-C637-405B-8FA5-7D71C989CD17}" srcOrd="0" destOrd="0" presId="urn:microsoft.com/office/officeart/2005/8/layout/hierarchy4"/>
    <dgm:cxn modelId="{22A13460-13B5-4D09-AB67-D92868CB7257}" type="presParOf" srcId="{C333E577-E8FC-49E3-A34A-C8A6D0552C70}" destId="{55A89A7B-1FAE-4008-9AE5-B2D30BDA1072}" srcOrd="1" destOrd="0" presId="urn:microsoft.com/office/officeart/2005/8/layout/hierarchy4"/>
    <dgm:cxn modelId="{4DBF7920-7B07-4C93-BA55-8570ECE28436}" type="presParOf" srcId="{C333E577-E8FC-49E3-A34A-C8A6D0552C70}" destId="{31B6A467-5E65-49C9-972A-675C39E57739}" srcOrd="2" destOrd="0" presId="urn:microsoft.com/office/officeart/2005/8/layout/hierarchy4"/>
    <dgm:cxn modelId="{49249C43-4A2B-4307-AB53-5C751D8B1E35}" type="presParOf" srcId="{31B6A467-5E65-49C9-972A-675C39E57739}" destId="{66162833-98CD-4CA3-9D6D-963ABA578FEC}" srcOrd="0" destOrd="0" presId="urn:microsoft.com/office/officeart/2005/8/layout/hierarchy4"/>
    <dgm:cxn modelId="{884B6272-882B-4620-9A84-85A00724CCB3}" type="presParOf" srcId="{66162833-98CD-4CA3-9D6D-963ABA578FEC}" destId="{A8A06947-A750-4E03-B2B3-822BA51B924C}" srcOrd="0" destOrd="0" presId="urn:microsoft.com/office/officeart/2005/8/layout/hierarchy4"/>
    <dgm:cxn modelId="{CB8663DF-A5A8-4ABB-8D10-9DCC5BFC3BCA}" type="presParOf" srcId="{66162833-98CD-4CA3-9D6D-963ABA578FEC}" destId="{68435274-1FB3-46D2-A071-3150C6286AF9}" srcOrd="1" destOrd="0" presId="urn:microsoft.com/office/officeart/2005/8/layout/hierarchy4"/>
    <dgm:cxn modelId="{CF4C00E3-EC53-4C2E-B0E1-1AEEAC6856E4}" type="presParOf" srcId="{31B6A467-5E65-49C9-972A-675C39E57739}" destId="{875070C4-8CA9-458A-8754-355828797648}" srcOrd="1" destOrd="0" presId="urn:microsoft.com/office/officeart/2005/8/layout/hierarchy4"/>
    <dgm:cxn modelId="{C549F740-69CB-4629-8AB3-F7164887CB3C}" type="presParOf" srcId="{31B6A467-5E65-49C9-972A-675C39E57739}" destId="{D22186D3-CBC8-4603-89BB-90F157076164}" srcOrd="2" destOrd="0" presId="urn:microsoft.com/office/officeart/2005/8/layout/hierarchy4"/>
    <dgm:cxn modelId="{B3B12EE0-F772-4BC3-9619-6EC1B54EB567}" type="presParOf" srcId="{D22186D3-CBC8-4603-89BB-90F157076164}" destId="{0834C990-13D3-4C4E-817C-E76ECEE2ED62}" srcOrd="0" destOrd="0" presId="urn:microsoft.com/office/officeart/2005/8/layout/hierarchy4"/>
    <dgm:cxn modelId="{E751AADC-720C-4090-A4CD-A5C642CE130D}" type="presParOf" srcId="{D22186D3-CBC8-4603-89BB-90F157076164}" destId="{7C56B376-F78D-49A5-BB7A-46CCFCA4745E}" srcOrd="1" destOrd="0" presId="urn:microsoft.com/office/officeart/2005/8/layout/hierarchy4"/>
    <dgm:cxn modelId="{34FF2F77-BEFC-49AF-B4B7-65E84E9D9247}" type="presParOf" srcId="{31B6A467-5E65-49C9-972A-675C39E57739}" destId="{5C87FC4E-E2F8-4491-81F0-9DE0D7AAC35F}" srcOrd="3" destOrd="0" presId="urn:microsoft.com/office/officeart/2005/8/layout/hierarchy4"/>
    <dgm:cxn modelId="{29BA43AF-BEEF-4507-9533-1CE2E246C3CA}" type="presParOf" srcId="{31B6A467-5E65-49C9-972A-675C39E57739}" destId="{07116B6C-51AB-4B95-82E1-AF8FABA78D2E}" srcOrd="4" destOrd="0" presId="urn:microsoft.com/office/officeart/2005/8/layout/hierarchy4"/>
    <dgm:cxn modelId="{C18EE077-97D8-43AB-A7CE-E7D243D7C9ED}" type="presParOf" srcId="{07116B6C-51AB-4B95-82E1-AF8FABA78D2E}" destId="{F52342AD-AFA3-4DEC-BC9E-716974AD7886}" srcOrd="0" destOrd="0" presId="urn:microsoft.com/office/officeart/2005/8/layout/hierarchy4"/>
    <dgm:cxn modelId="{A94A84A7-CF40-4C8B-9F5A-4020FC90296D}" type="presParOf" srcId="{07116B6C-51AB-4B95-82E1-AF8FABA78D2E}" destId="{C2EBA5A0-DC3F-4E1D-BD5D-9E817CF3E70C}" srcOrd="1" destOrd="0" presId="urn:microsoft.com/office/officeart/2005/8/layout/hierarchy4"/>
    <dgm:cxn modelId="{1BA31DEA-9F2A-4203-B8D5-6D1DAD48442F}" type="presParOf" srcId="{07116B6C-51AB-4B95-82E1-AF8FABA78D2E}" destId="{45F764B4-0B8E-4510-9784-F6CBF58831B4}" srcOrd="2" destOrd="0" presId="urn:microsoft.com/office/officeart/2005/8/layout/hierarchy4"/>
    <dgm:cxn modelId="{D07F8CA4-84BE-4201-B98B-E5DC50F7F36C}" type="presParOf" srcId="{45F764B4-0B8E-4510-9784-F6CBF58831B4}" destId="{3A6C39D2-9BBA-4166-83AD-327E43623C45}" srcOrd="0" destOrd="0" presId="urn:microsoft.com/office/officeart/2005/8/layout/hierarchy4"/>
    <dgm:cxn modelId="{1255FBF6-4AA4-41BE-9DB3-BCD4207E7397}" type="presParOf" srcId="{3A6C39D2-9BBA-4166-83AD-327E43623C45}" destId="{73DF9030-8DA8-4E2E-A0D1-BBC77646F1CE}" srcOrd="0" destOrd="0" presId="urn:microsoft.com/office/officeart/2005/8/layout/hierarchy4"/>
    <dgm:cxn modelId="{FDF285D8-DAE9-496C-B174-58EACD2C3FDE}" type="presParOf" srcId="{3A6C39D2-9BBA-4166-83AD-327E43623C45}" destId="{169ED669-669D-4019-A6CA-CFE251A953E4}" srcOrd="1" destOrd="0" presId="urn:microsoft.com/office/officeart/2005/8/layout/hierarchy4"/>
    <dgm:cxn modelId="{832DAFE0-E456-4A31-94EE-D9DDA9627452}" type="presParOf" srcId="{45F764B4-0B8E-4510-9784-F6CBF58831B4}" destId="{44B15EF0-EA06-4A0C-8792-26D31AFC502B}" srcOrd="1" destOrd="0" presId="urn:microsoft.com/office/officeart/2005/8/layout/hierarchy4"/>
    <dgm:cxn modelId="{4E3886B0-6415-49D9-8322-7CABB414E35A}" type="presParOf" srcId="{45F764B4-0B8E-4510-9784-F6CBF58831B4}" destId="{810F8202-9E0E-4128-ADA5-2D279F6100B9}" srcOrd="2" destOrd="0" presId="urn:microsoft.com/office/officeart/2005/8/layout/hierarchy4"/>
    <dgm:cxn modelId="{CC4B5197-006F-4371-8FDF-F711FE5FDDE8}" type="presParOf" srcId="{810F8202-9E0E-4128-ADA5-2D279F6100B9}" destId="{16B7AE14-89B6-4725-8716-8C00F161C2E1}" srcOrd="0" destOrd="0" presId="urn:microsoft.com/office/officeart/2005/8/layout/hierarchy4"/>
    <dgm:cxn modelId="{779B407E-103E-4614-8ED8-190796F76216}" type="presParOf" srcId="{810F8202-9E0E-4128-ADA5-2D279F6100B9}" destId="{CCC291D5-C4F5-49CD-8A1A-74277D2365B6}" srcOrd="1" destOrd="0" presId="urn:microsoft.com/office/officeart/2005/8/layout/hierarchy4"/>
    <dgm:cxn modelId="{87CB5467-8673-4668-A886-B1C8F3447D4E}" type="presParOf" srcId="{45F764B4-0B8E-4510-9784-F6CBF58831B4}" destId="{B8766DC8-38C8-4A43-9F1A-C7350214DBB6}" srcOrd="3" destOrd="0" presId="urn:microsoft.com/office/officeart/2005/8/layout/hierarchy4"/>
    <dgm:cxn modelId="{502253AC-F93A-4515-AEDF-9F02FDD2561B}" type="presParOf" srcId="{45F764B4-0B8E-4510-9784-F6CBF58831B4}" destId="{E95AF08B-50C4-4A0E-9BD3-6F4ABAFC0E49}" srcOrd="4" destOrd="0" presId="urn:microsoft.com/office/officeart/2005/8/layout/hierarchy4"/>
    <dgm:cxn modelId="{094E0A61-F7DB-4389-99BB-2923CB87C457}" type="presParOf" srcId="{E95AF08B-50C4-4A0E-9BD3-6F4ABAFC0E49}" destId="{192533B3-9098-41E3-BC3D-550DAB49DD04}" srcOrd="0" destOrd="0" presId="urn:microsoft.com/office/officeart/2005/8/layout/hierarchy4"/>
    <dgm:cxn modelId="{97F23423-383B-4C1E-A48F-D15DD75E97F3}" type="presParOf" srcId="{E95AF08B-50C4-4A0E-9BD3-6F4ABAFC0E49}" destId="{16D322FF-04CC-4E67-8B15-C68E1EB879C1}" srcOrd="1" destOrd="0" presId="urn:microsoft.com/office/officeart/2005/8/layout/hierarchy4"/>
    <dgm:cxn modelId="{24026821-925E-412B-B24D-1AE580C82872}" type="presParOf" srcId="{31B6A467-5E65-49C9-972A-675C39E57739}" destId="{C72FB92B-0BBA-4908-AD96-8915D470C371}" srcOrd="5" destOrd="0" presId="urn:microsoft.com/office/officeart/2005/8/layout/hierarchy4"/>
    <dgm:cxn modelId="{0E5D73CB-7B77-4D36-883A-52708B5C34EE}" type="presParOf" srcId="{31B6A467-5E65-49C9-972A-675C39E57739}" destId="{0898213F-8F01-4710-B926-060B5E8D9451}" srcOrd="6" destOrd="0" presId="urn:microsoft.com/office/officeart/2005/8/layout/hierarchy4"/>
    <dgm:cxn modelId="{35E9A53D-93CB-4047-A667-085CA79EF2E8}" type="presParOf" srcId="{0898213F-8F01-4710-B926-060B5E8D9451}" destId="{BDECECF5-37D9-433D-85A9-6437D7F280E8}" srcOrd="0" destOrd="0" presId="urn:microsoft.com/office/officeart/2005/8/layout/hierarchy4"/>
    <dgm:cxn modelId="{AB65B804-0624-46CD-B659-8C8148D2CE7B}" type="presParOf" srcId="{0898213F-8F01-4710-B926-060B5E8D9451}" destId="{BEB786C7-9E63-4D24-8CEB-68C31A9FA9A9}" srcOrd="1" destOrd="0" presId="urn:microsoft.com/office/officeart/2005/8/layout/hierarchy4"/>
    <dgm:cxn modelId="{6D08899B-5FFA-428A-8FD5-FA962BE41C8F}" type="presParOf" srcId="{31B6A467-5E65-49C9-972A-675C39E57739}" destId="{C6E1AC04-B2DA-473B-A130-87E0BDE4DBB7}" srcOrd="7" destOrd="0" presId="urn:microsoft.com/office/officeart/2005/8/layout/hierarchy4"/>
    <dgm:cxn modelId="{800A5AA7-FBC4-4265-8C7E-47EFD12E0DBB}" type="presParOf" srcId="{31B6A467-5E65-49C9-972A-675C39E57739}" destId="{751D3624-5C7B-46E5-9F56-773861B08408}" srcOrd="8" destOrd="0" presId="urn:microsoft.com/office/officeart/2005/8/layout/hierarchy4"/>
    <dgm:cxn modelId="{6472AB84-FFC6-4973-9B7C-1230F9B0AD9F}" type="presParOf" srcId="{751D3624-5C7B-46E5-9F56-773861B08408}" destId="{0E1EC2E6-372E-47CB-81FA-D42BE8BA558C}" srcOrd="0" destOrd="0" presId="urn:microsoft.com/office/officeart/2005/8/layout/hierarchy4"/>
    <dgm:cxn modelId="{4D552312-9BA3-4101-A0F4-5FF7C98DC573}" type="presParOf" srcId="{751D3624-5C7B-46E5-9F56-773861B08408}" destId="{6202B53E-1906-46B0-9C8C-201B9590D2B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6AD5C6-C637-405B-8FA5-7D71C989CD17}">
      <dsp:nvSpPr>
        <dsp:cNvPr id="0" name=""/>
        <dsp:cNvSpPr/>
      </dsp:nvSpPr>
      <dsp:spPr>
        <a:xfrm>
          <a:off x="165" y="2204"/>
          <a:ext cx="8496612" cy="86353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3700" kern="1200" dirty="0" smtClean="0"/>
            <a:t>IPA</a:t>
          </a:r>
          <a:endParaRPr lang="hr-HR" sz="3700" kern="1200" dirty="0"/>
        </a:p>
      </dsp:txBody>
      <dsp:txXfrm>
        <a:off x="25457" y="27496"/>
        <a:ext cx="8446028" cy="812949"/>
      </dsp:txXfrm>
    </dsp:sp>
    <dsp:sp modelId="{A8A06947-A750-4E03-B2B3-822BA51B924C}">
      <dsp:nvSpPr>
        <dsp:cNvPr id="0" name=""/>
        <dsp:cNvSpPr/>
      </dsp:nvSpPr>
      <dsp:spPr>
        <a:xfrm>
          <a:off x="165" y="1008393"/>
          <a:ext cx="1145095" cy="8635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I. Pomoć u tranziciji i jačanje administracije</a:t>
          </a:r>
          <a:endParaRPr lang="hr-HR" sz="1200" kern="1200" dirty="0"/>
        </a:p>
      </dsp:txBody>
      <dsp:txXfrm>
        <a:off x="25457" y="1033685"/>
        <a:ext cx="1094511" cy="812949"/>
      </dsp:txXfrm>
    </dsp:sp>
    <dsp:sp modelId="{0834C990-13D3-4C4E-817C-E76ECEE2ED62}">
      <dsp:nvSpPr>
        <dsp:cNvPr id="0" name=""/>
        <dsp:cNvSpPr/>
      </dsp:nvSpPr>
      <dsp:spPr>
        <a:xfrm>
          <a:off x="1241449" y="1008393"/>
          <a:ext cx="1145095" cy="8635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II. Prekogranična suradnja</a:t>
          </a:r>
          <a:endParaRPr lang="hr-HR" sz="1200" kern="1200" dirty="0"/>
        </a:p>
      </dsp:txBody>
      <dsp:txXfrm>
        <a:off x="1266741" y="1033685"/>
        <a:ext cx="1094511" cy="812949"/>
      </dsp:txXfrm>
    </dsp:sp>
    <dsp:sp modelId="{F52342AD-AFA3-4DEC-BC9E-716974AD7886}">
      <dsp:nvSpPr>
        <dsp:cNvPr id="0" name=""/>
        <dsp:cNvSpPr/>
      </dsp:nvSpPr>
      <dsp:spPr>
        <a:xfrm>
          <a:off x="2482734" y="1008393"/>
          <a:ext cx="3531475" cy="8635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2000" kern="1200" dirty="0" smtClean="0"/>
            <a:t>III. Regionalni razvoj</a:t>
          </a:r>
          <a:endParaRPr lang="hr-HR" sz="2000" kern="1200" dirty="0"/>
        </a:p>
      </dsp:txBody>
      <dsp:txXfrm>
        <a:off x="2508026" y="1033685"/>
        <a:ext cx="3480891" cy="812949"/>
      </dsp:txXfrm>
    </dsp:sp>
    <dsp:sp modelId="{73DF9030-8DA8-4E2E-A0D1-BBC77646F1CE}">
      <dsp:nvSpPr>
        <dsp:cNvPr id="0" name=""/>
        <dsp:cNvSpPr/>
      </dsp:nvSpPr>
      <dsp:spPr>
        <a:xfrm>
          <a:off x="2482734" y="2014582"/>
          <a:ext cx="1145095" cy="8635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A. Promet</a:t>
          </a:r>
          <a:endParaRPr lang="hr-HR" sz="1200" kern="1200" dirty="0"/>
        </a:p>
      </dsp:txBody>
      <dsp:txXfrm>
        <a:off x="2508026" y="2039874"/>
        <a:ext cx="1094511" cy="812949"/>
      </dsp:txXfrm>
    </dsp:sp>
    <dsp:sp modelId="{16B7AE14-89B6-4725-8716-8C00F161C2E1}">
      <dsp:nvSpPr>
        <dsp:cNvPr id="0" name=""/>
        <dsp:cNvSpPr/>
      </dsp:nvSpPr>
      <dsp:spPr>
        <a:xfrm>
          <a:off x="3675924" y="2014582"/>
          <a:ext cx="1145095" cy="8635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B. Okoliš</a:t>
          </a:r>
          <a:endParaRPr lang="hr-HR" sz="1200" kern="1200" dirty="0"/>
        </a:p>
      </dsp:txBody>
      <dsp:txXfrm>
        <a:off x="3701216" y="2039874"/>
        <a:ext cx="1094511" cy="812949"/>
      </dsp:txXfrm>
    </dsp:sp>
    <dsp:sp modelId="{192533B3-9098-41E3-BC3D-550DAB49DD04}">
      <dsp:nvSpPr>
        <dsp:cNvPr id="0" name=""/>
        <dsp:cNvSpPr/>
      </dsp:nvSpPr>
      <dsp:spPr>
        <a:xfrm>
          <a:off x="4869114" y="2014582"/>
          <a:ext cx="1145095" cy="863533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C. Regionalna konkurentnost</a:t>
          </a:r>
          <a:endParaRPr lang="hr-HR" sz="1200" kern="1200" dirty="0"/>
        </a:p>
      </dsp:txBody>
      <dsp:txXfrm>
        <a:off x="4894406" y="2039874"/>
        <a:ext cx="1094511" cy="812949"/>
      </dsp:txXfrm>
    </dsp:sp>
    <dsp:sp modelId="{BDECECF5-37D9-433D-85A9-6437D7F280E8}">
      <dsp:nvSpPr>
        <dsp:cNvPr id="0" name=""/>
        <dsp:cNvSpPr/>
      </dsp:nvSpPr>
      <dsp:spPr>
        <a:xfrm>
          <a:off x="6110398" y="1008393"/>
          <a:ext cx="1145095" cy="8635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IV. Razvoj ljudskog potencijala</a:t>
          </a:r>
          <a:endParaRPr lang="hr-HR" sz="1200" kern="1200" dirty="0"/>
        </a:p>
      </dsp:txBody>
      <dsp:txXfrm>
        <a:off x="6135690" y="1033685"/>
        <a:ext cx="1094511" cy="812949"/>
      </dsp:txXfrm>
    </dsp:sp>
    <dsp:sp modelId="{0E1EC2E6-372E-47CB-81FA-D42BE8BA558C}">
      <dsp:nvSpPr>
        <dsp:cNvPr id="0" name=""/>
        <dsp:cNvSpPr/>
      </dsp:nvSpPr>
      <dsp:spPr>
        <a:xfrm>
          <a:off x="7351682" y="1008393"/>
          <a:ext cx="1145095" cy="8635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200" kern="1200" dirty="0" smtClean="0"/>
            <a:t>V. Ruralni razvoj</a:t>
          </a:r>
          <a:endParaRPr lang="hr-HR" sz="1200" kern="1200" dirty="0"/>
        </a:p>
      </dsp:txBody>
      <dsp:txXfrm>
        <a:off x="7376974" y="1033685"/>
        <a:ext cx="1094511" cy="8129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B01723-2C3A-493D-A13C-3349BD02780D}" type="datetimeFigureOut">
              <a:rPr lang="hr-HR" smtClean="0"/>
              <a:t>20.11.2013.</a:t>
            </a:fld>
            <a:endParaRPr lang="hr-HR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r-HR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r-HR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0495E-4E57-40E6-B6ED-37455F1FDD27}" type="slidenum">
              <a:rPr lang="hr-HR" smtClean="0"/>
              <a:t>‹#›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9542479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rrfeu.hr/" TargetMode="External"/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F94BDB-DC96-44AD-A5BD-4F337613AB3B}" type="slidenum">
              <a:rPr lang="en-GB" smtClean="0"/>
              <a:pPr/>
              <a:t>1</a:t>
            </a:fld>
            <a:endParaRPr lang="en-GB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CC84BD8-73E7-45A4-AF22-AFFD01399304}" type="slidenum">
              <a:rPr lang="hr-HR" smtClean="0"/>
              <a:t>5</a:t>
            </a:fld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71041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fld id="{0F7AD430-0256-4138-9EF4-21E09FF7A6EB}" type="slidenum">
              <a:rPr lang="en-GB" sz="1200"/>
              <a:pPr/>
              <a:t>14</a:t>
            </a:fld>
            <a:endParaRPr lang="en-GB" sz="1200"/>
          </a:p>
        </p:txBody>
      </p:sp>
      <p:sp>
        <p:nvSpPr>
          <p:cNvPr id="86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</a:pPr>
            <a:r>
              <a:rPr lang="hr-HR" sz="800" b="1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Richard</a:t>
            </a:r>
          </a:p>
          <a:p>
            <a:pPr>
              <a:lnSpc>
                <a:spcPct val="80000"/>
              </a:lnSpc>
            </a:pPr>
            <a:endParaRPr lang="hr-HR" sz="8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hr-HR" b="1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Richard</a:t>
            </a:r>
          </a:p>
          <a:p>
            <a:endParaRPr lang="hr-HR" smtClean="0"/>
          </a:p>
        </p:txBody>
      </p:sp>
      <p:sp>
        <p:nvSpPr>
          <p:cNvPr id="880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fld id="{B74C627C-50AD-4AC1-93C5-95D95E3CAF69}" type="slidenum">
              <a:rPr lang="en-GB" sz="1200"/>
              <a:pPr/>
              <a:t>21</a:t>
            </a:fld>
            <a:endParaRPr lang="en-GB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hr-HR" smtClean="0"/>
              <a:t>Iva</a:t>
            </a:r>
            <a:endParaRPr lang="en-GB" smtClean="0"/>
          </a:p>
          <a:p>
            <a:endParaRPr lang="hr-HR" smtClean="0"/>
          </a:p>
          <a:p>
            <a:pPr lvl="1" indent="-457200" eaLnBrk="1" hangingPunct="1">
              <a:spcBef>
                <a:spcPct val="0"/>
              </a:spcBef>
              <a:buFontTx/>
              <a:buAutoNum type="arabicPeriod"/>
            </a:pPr>
            <a:r>
              <a:rPr lang="ta-IN" sz="2000" smtClean="0">
                <a:cs typeface="Times New Roman" pitchFamily="18" charset="0"/>
              </a:rPr>
              <a:t>izrada </a:t>
            </a:r>
            <a:r>
              <a:rPr lang="ta-IN" sz="2000" b="1" smtClean="0">
                <a:cs typeface="Times New Roman" pitchFamily="18" charset="0"/>
              </a:rPr>
              <a:t>sektorskih analiza </a:t>
            </a:r>
            <a:r>
              <a:rPr lang="ta-IN" sz="2000" smtClean="0">
                <a:cs typeface="Times New Roman" pitchFamily="18" charset="0"/>
              </a:rPr>
              <a:t>za potrebe izrade </a:t>
            </a:r>
            <a:endParaRPr lang="hr-HR" sz="2000" smtClean="0">
              <a:cs typeface="Times New Roman" pitchFamily="18" charset="0"/>
            </a:endParaRPr>
          </a:p>
          <a:p>
            <a:pPr lvl="1" indent="-457200" eaLnBrk="1" hangingPunct="1">
              <a:spcBef>
                <a:spcPct val="0"/>
              </a:spcBef>
            </a:pPr>
            <a:r>
              <a:rPr lang="ta-IN" sz="2000" smtClean="0">
                <a:cs typeface="Times New Roman" pitchFamily="18" charset="0"/>
              </a:rPr>
              <a:t>Operativnih programa i Partnerskog sporazuma za 2014 – 202</a:t>
            </a:r>
            <a:r>
              <a:rPr lang="hr-HR" sz="2000" smtClean="0">
                <a:cs typeface="Times New Roman" pitchFamily="18" charset="0"/>
              </a:rPr>
              <a:t>0:</a:t>
            </a:r>
          </a:p>
          <a:p>
            <a:r>
              <a:rPr lang="hr-HR" smtClean="0"/>
              <a:t>-sva ministarstva TDU, travanj, više iteracija, vanjska pomoć: twinneri/svj. banka</a:t>
            </a:r>
          </a:p>
          <a:p>
            <a:r>
              <a:rPr lang="hr-HR" smtClean="0"/>
              <a:t>-sinergija snaga- napokon su sjela sva ministarstva i uvidjela zajedničke interese</a:t>
            </a:r>
          </a:p>
          <a:p>
            <a:r>
              <a:rPr lang="hr-HR" smtClean="0"/>
              <a:t>2. </a:t>
            </a:r>
            <a:r>
              <a:rPr lang="ta-IN" smtClean="0">
                <a:cs typeface="Times New Roman" pitchFamily="18" charset="0"/>
              </a:rPr>
              <a:t>formiranje </a:t>
            </a:r>
            <a:r>
              <a:rPr lang="ta-IN" b="1" smtClean="0">
                <a:cs typeface="Times New Roman" pitchFamily="18" charset="0"/>
              </a:rPr>
              <a:t>radnih skupina </a:t>
            </a:r>
            <a:endParaRPr lang="hr-HR" b="1" smtClean="0">
              <a:cs typeface="Times New Roman" pitchFamily="18" charset="0"/>
            </a:endParaRPr>
          </a:p>
          <a:p>
            <a:r>
              <a:rPr lang="hr-HR" b="1" smtClean="0">
                <a:cs typeface="Times New Roman" pitchFamily="18" charset="0"/>
              </a:rPr>
              <a:t>-</a:t>
            </a:r>
            <a:r>
              <a:rPr lang="hr-HR" smtClean="0">
                <a:cs typeface="Times New Roman" pitchFamily="18" charset="0"/>
              </a:rPr>
              <a:t>zajednički ciljevi; izbjegavanje dupliranja/proturječne mjere/međusobno promišljanje i konstruktivno komentiranje</a:t>
            </a:r>
          </a:p>
          <a:p>
            <a:pPr>
              <a:buFontTx/>
              <a:buAutoNum type="arabicPeriod" startAt="3"/>
            </a:pPr>
            <a:r>
              <a:rPr lang="hr-HR" smtClean="0">
                <a:cs typeface="Times New Roman" pitchFamily="18" charset="0"/>
              </a:rPr>
              <a:t>odluka o </a:t>
            </a:r>
            <a:r>
              <a:rPr lang="hr-HR" b="1" smtClean="0">
                <a:cs typeface="Times New Roman" pitchFamily="18" charset="0"/>
              </a:rPr>
              <a:t>broju i okviru </a:t>
            </a:r>
            <a:r>
              <a:rPr lang="hr-HR" smtClean="0">
                <a:cs typeface="Times New Roman" pitchFamily="18" charset="0"/>
              </a:rPr>
              <a:t>Operativnih programa</a:t>
            </a:r>
          </a:p>
          <a:p>
            <a:r>
              <a:rPr lang="hr-HR" smtClean="0">
                <a:cs typeface="Times New Roman" pitchFamily="18" charset="0"/>
              </a:rPr>
              <a:t>-ovisi o okvirima nove regulative, Komisija će inzistirati da se fokusiramo možda samo na neke posebne tematske ciljeve-kako bi se sredstva </a:t>
            </a:r>
          </a:p>
          <a:p>
            <a:r>
              <a:rPr lang="hr-HR" smtClean="0">
                <a:cs typeface="Times New Roman" pitchFamily="18" charset="0"/>
              </a:rPr>
              <a:t>usmjerila i kako bi se vidjeli konkretniji rezultati; ovisit će o prioritetima</a:t>
            </a:r>
          </a:p>
          <a:p>
            <a:r>
              <a:rPr lang="hr-HR" smtClean="0">
                <a:cs typeface="Times New Roman" pitchFamily="18" charset="0"/>
              </a:rPr>
              <a:t>naših sektorskih strategija i artikuliranju naših potreba</a:t>
            </a:r>
          </a:p>
          <a:p>
            <a:endParaRPr lang="hr-HR" smtClean="0">
              <a:cs typeface="Times New Roman" pitchFamily="18" charset="0"/>
            </a:endParaRPr>
          </a:p>
          <a:p>
            <a:endParaRPr lang="hr-HR" smtClean="0"/>
          </a:p>
          <a:p>
            <a:pPr lvl="1" indent="-457200" eaLnBrk="1" hangingPunct="1">
              <a:spcBef>
                <a:spcPct val="0"/>
              </a:spcBef>
              <a:buFontTx/>
              <a:buAutoNum type="arabicPeriod" startAt="4"/>
            </a:pPr>
            <a:r>
              <a:rPr lang="hr-HR" sz="2000" smtClean="0">
                <a:cs typeface="Times New Roman" pitchFamily="18" charset="0"/>
              </a:rPr>
              <a:t>odluka o okvirnim </a:t>
            </a:r>
            <a:r>
              <a:rPr lang="hr-HR" sz="2000" b="1" smtClean="0">
                <a:cs typeface="Times New Roman" pitchFamily="18" charset="0"/>
              </a:rPr>
              <a:t>financijskim alokacijama </a:t>
            </a:r>
            <a:r>
              <a:rPr lang="hr-HR" sz="2000" smtClean="0">
                <a:cs typeface="Times New Roman" pitchFamily="18" charset="0"/>
              </a:rPr>
              <a:t>i </a:t>
            </a:r>
            <a:r>
              <a:rPr lang="hr-HR" sz="2000" b="1" smtClean="0">
                <a:cs typeface="Times New Roman" pitchFamily="18" charset="0"/>
              </a:rPr>
              <a:t>izvorima financiranja </a:t>
            </a:r>
            <a:r>
              <a:rPr lang="hr-HR" sz="2000" smtClean="0">
                <a:cs typeface="Times New Roman" pitchFamily="18" charset="0"/>
              </a:rPr>
              <a:t>za pojedine O</a:t>
            </a:r>
            <a:r>
              <a:rPr lang="ta-IN" sz="2000" smtClean="0">
                <a:cs typeface="Times New Roman" pitchFamily="18" charset="0"/>
              </a:rPr>
              <a:t>perativne programe</a:t>
            </a:r>
            <a:endParaRPr lang="hr-HR" sz="2000" smtClean="0">
              <a:cs typeface="Times New Roman" pitchFamily="18" charset="0"/>
            </a:endParaRPr>
          </a:p>
          <a:p>
            <a:r>
              <a:rPr lang="hr-HR" smtClean="0"/>
              <a:t>-svaka zemlja dobiva alokaciju prema točno jasnom matematičkom izračunu: broj NUTS regija, stopa razvijenosti, stopa zaposlenosti (HR 57% 2011.)</a:t>
            </a:r>
          </a:p>
          <a:p>
            <a:r>
              <a:rPr lang="hr-HR" smtClean="0"/>
              <a:t>-s Komisijom pregovaramo oko financijskih alokacijama po sektorima/područjima ali to će ovisiti i o spremnosti naših projekata te našu apsorpciju kroz u IPA *promet *okoliš; </a:t>
            </a:r>
          </a:p>
          <a:p>
            <a:r>
              <a:rPr lang="hr-HR" smtClean="0"/>
              <a:t>Uspješnost dosadašnjeg programiranja; što oni smatraju gdje bi trebali prioritetno ulagati s obzirom na nacionalne i EU ciljeve (prekvalifikacija, mjere za uključivanje u tržište rada, aktivacija stanovništva</a:t>
            </a:r>
            <a:r>
              <a:rPr lang="hr-HR" smtClean="0">
                <a:sym typeface="Wingdings" pitchFamily="2" charset="2"/>
              </a:rPr>
              <a:t> neaktivno stanovništvo –radno sposobni ali nezaposleni u ukupnoj radnoj snazi) </a:t>
            </a:r>
            <a:endParaRPr lang="hr-HR" smtClean="0"/>
          </a:p>
          <a:p>
            <a:endParaRPr lang="hr-HR" smtClean="0"/>
          </a:p>
          <a:p>
            <a:r>
              <a:rPr lang="hr-HR" smtClean="0"/>
              <a:t>5. </a:t>
            </a:r>
            <a:r>
              <a:rPr lang="hr-HR" smtClean="0">
                <a:cs typeface="Times New Roman" pitchFamily="18" charset="0"/>
              </a:rPr>
              <a:t>postupci </a:t>
            </a:r>
            <a:r>
              <a:rPr lang="hr-HR" b="1" smtClean="0">
                <a:cs typeface="Times New Roman" pitchFamily="18" charset="0"/>
              </a:rPr>
              <a:t>javnih konzultacija </a:t>
            </a:r>
            <a:endParaRPr lang="hr-HR" smtClean="0"/>
          </a:p>
          <a:p>
            <a:r>
              <a:rPr lang="hr-HR" smtClean="0"/>
              <a:t>-za sada u radnim skupinama- planirali smo predstavnike krovnih organizacija- Savez udruga gradova i općina, Savjet za civilno društvo; </a:t>
            </a:r>
          </a:p>
          <a:p>
            <a:r>
              <a:rPr lang="hr-HR" smtClean="0"/>
              <a:t>-kad se izrade OP</a:t>
            </a:r>
            <a:r>
              <a:rPr lang="hr-HR" smtClean="0">
                <a:sym typeface="Wingdings" pitchFamily="2" charset="2"/>
              </a:rPr>
              <a:t> održat će se regionalne javne konzultacije</a:t>
            </a:r>
            <a:endParaRPr lang="hr-HR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0A332C-C30D-4C64-900C-568059AABD68}" type="slidenum">
              <a:rPr lang="en-GB" smtClean="0"/>
              <a:pPr/>
              <a:t>23</a:t>
            </a:fld>
            <a:endParaRPr lang="en-GB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8C6763-BCAB-4DC0-B27B-0A87911F224D}" type="slidenum">
              <a:rPr lang="en-GB" smtClean="0"/>
              <a:pPr/>
              <a:t>24</a:t>
            </a:fld>
            <a:endParaRPr lang="en-GB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hr-HR" smtClean="0"/>
              <a:t>Iva</a:t>
            </a:r>
            <a:endParaRPr lang="en-GB" smtClean="0"/>
          </a:p>
          <a:p>
            <a:endParaRPr lang="hr-HR" b="1" smtClean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endParaRPr lang="hr-HR" b="1" smtClean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  <a:p>
            <a:r>
              <a:rPr lang="hr-HR" b="1" smtClean="0">
                <a:solidFill>
                  <a:srgbClr val="000000"/>
                </a:solidFill>
                <a:latin typeface="Arial Narrow" pitchFamily="34" charset="0"/>
                <a:cs typeface="Times New Roman" pitchFamily="18" charset="0"/>
              </a:rPr>
              <a:t>REGIONALNI KOORDINATORI (I. ŠELER) !!!</a:t>
            </a:r>
          </a:p>
          <a:p>
            <a:r>
              <a:rPr lang="hr-HR" smtClean="0"/>
              <a:t>U kontekstu RCOP-a i Uprave za regionalni razvoj (BRPM, odnosno budući IB, MRRFEU): Agencije za regionalni razvoj su regionalni koordinatori koji prikupljaju projektne ideje s razine JLRS i prosljeđuju ih u MRRFEU, Upravi za regionalni razvoj, gdje ulaze u Bazu regionalnih projekata. (fyi, nemojte to naglašavati, ali ako netko pita da znate - Iz te baze se nedavno u skladu s ciljevima SF RCOP-a 2013. odabralo 35 projekata koji će se pripremati nacinalnim sredstvima za SF 2014-20.)</a:t>
            </a:r>
          </a:p>
          <a:p>
            <a:r>
              <a:rPr lang="hr-HR" smtClean="0"/>
              <a:t>JLRS mogu svoje projekte i projektne ideje predati svojem regionalnom koordinatoru u svakom trenu, (poziv je stalno otvoren od nastanka baze) te  da ih proslijedi na MRRFEU. </a:t>
            </a:r>
          </a:p>
          <a:p>
            <a:r>
              <a:rPr lang="hr-HR" smtClean="0"/>
              <a:t>Također je u planu tijekom 2013. još jedan otvoreni poziv za Poslovnu i turističku infrastrukturu - grant shema (koja se provodila već u IPA-i) za SVE ŽUPANIJE.</a:t>
            </a:r>
          </a:p>
          <a:p>
            <a:r>
              <a:rPr lang="hr-HR" smtClean="0"/>
              <a:t>Ako bi bilo daljnjih pitanja na temu molimo da se obrate Upravi za regionalni razvoj MRRFEU(!!) imaju kontakt na </a:t>
            </a:r>
            <a:r>
              <a:rPr lang="hr-HR" u="sng" smtClean="0">
                <a:hlinkClick r:id="rId3"/>
              </a:rPr>
              <a:t>www.mrrfeu.hr</a:t>
            </a:r>
            <a:endParaRPr lang="hr-HR" smtClean="0"/>
          </a:p>
          <a:p>
            <a:r>
              <a:rPr lang="hr-HR" smtClean="0"/>
              <a:t> </a:t>
            </a:r>
          </a:p>
          <a:p>
            <a:r>
              <a:rPr lang="hr-HR" smtClean="0"/>
              <a:t>Prema Zakonu o regionalnom razvoju, „</a:t>
            </a:r>
            <a:r>
              <a:rPr lang="hr-HR" b="1" smtClean="0"/>
              <a:t>Glava III.   RAZINA PODRUČNE (REGIONALNE) SAMOUPRAVE</a:t>
            </a:r>
            <a:endParaRPr lang="hr-HR" smtClean="0"/>
          </a:p>
          <a:p>
            <a:r>
              <a:rPr lang="hr-HR" smtClean="0"/>
              <a:t>Učinkovita koordinacija i poticanje regionalnog razvoja na razini područne (regionalne) samouprave</a:t>
            </a:r>
          </a:p>
          <a:p>
            <a:r>
              <a:rPr lang="hr-HR" smtClean="0"/>
              <a:t>Članak 20.</a:t>
            </a:r>
          </a:p>
          <a:p>
            <a:r>
              <a:rPr lang="hr-HR" smtClean="0"/>
              <a:t>(1) Jedinica područne (regionalne) samouprave nositelj je razvoja na regionalnoj razini i u planiranju razvoja surađuje s jedinicama lokalne samouprave sa svojeg područja.</a:t>
            </a:r>
          </a:p>
          <a:p>
            <a:r>
              <a:rPr lang="hr-HR" smtClean="0"/>
              <a:t>(2) U svrhu učinkovite koordinacije i poticanja regionalnog razvoja jedinice područne (regionalne) samouprave ustrojavaju upravna tijela, odnosno osnivaju agencije kao javne ustanove i trgovačka društva u stopostotnom vlasništvu jedinica područne (regionalne) samouprave.</a:t>
            </a:r>
          </a:p>
          <a:p>
            <a:r>
              <a:rPr lang="hr-HR" smtClean="0"/>
              <a:t>(3) Osnivači i vlasnici pravnih osoba iz stavka 2. ovoga članka mogu biti više jedinica područne (regionalne) samouprave i jedinica lokalne samouprave.</a:t>
            </a:r>
          </a:p>
          <a:p>
            <a:r>
              <a:rPr lang="hr-HR" smtClean="0"/>
              <a:t>Upisnik ustrojstvenih jedinica lokalne i područne (regionalne) samouprave, agencija i drugih pravnih osoba osnovanih s ciljem učinkovite koordinacije i poticanja regionalnog razvoja</a:t>
            </a:r>
          </a:p>
          <a:p>
            <a:r>
              <a:rPr lang="hr-HR" smtClean="0"/>
              <a:t>Članak 21.</a:t>
            </a:r>
          </a:p>
          <a:p>
            <a:r>
              <a:rPr lang="hr-HR" smtClean="0"/>
              <a:t>(1) Agencija ustrojava i vodi Upisnik upravnih tijela jedinica područne (regionalne) samouprave, agencija i drugih pravnih osoba osnovanih s ciljem učinkovite koordinacije i poticanja regionalnog razvoja, (u daljnjem tekstu: upisnik).“</a:t>
            </a:r>
          </a:p>
          <a:p>
            <a:r>
              <a:rPr lang="hr-HR" smtClean="0"/>
              <a:t> </a:t>
            </a:r>
          </a:p>
          <a:p>
            <a:r>
              <a:rPr lang="hr-HR" smtClean="0"/>
              <a:t> </a:t>
            </a:r>
          </a:p>
          <a:p>
            <a:endParaRPr lang="hr-HR" smtClean="0"/>
          </a:p>
          <a:p>
            <a:r>
              <a:rPr lang="hr-HR" smtClean="0"/>
              <a:t> </a:t>
            </a:r>
          </a:p>
          <a:p>
            <a:r>
              <a:rPr lang="hr-HR" smtClean="0"/>
              <a:t> </a:t>
            </a:r>
          </a:p>
          <a:p>
            <a:endParaRPr lang="en-US" smtClean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F64E2B1-D0E8-4774-828A-6EE33C64E044}" type="slidenum">
              <a:rPr lang="en-GB" smtClean="0"/>
              <a:pPr/>
              <a:t>25</a:t>
            </a:fld>
            <a:endParaRPr lang="en-GB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hr-HR" smtClean="0">
              <a:solidFill>
                <a:srgbClr val="000000"/>
              </a:solidFill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280ABC-4617-4DD7-9EA8-6F17D5B44E26}" type="slidenum">
              <a:rPr lang="en-GB" smtClean="0"/>
              <a:pPr/>
              <a:t>28</a:t>
            </a:fld>
            <a:endParaRPr lang="en-GB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hu-HU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374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230832" y="116632"/>
            <a:ext cx="8229600" cy="70609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4162006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124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63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48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149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9185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2762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hr-H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4026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2553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r-H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1999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7352624"/>
      </p:ext>
    </p:extLst>
  </p:cSld>
  <p:clrMapOvr>
    <a:masterClrMapping/>
  </p:clrMapOvr>
  <p:transition spd="med">
    <p:wipe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686416"/>
      </p:ext>
    </p:extLst>
  </p:cSld>
  <p:clrMapOvr>
    <a:masterClrMapping/>
  </p:clrMapOvr>
  <p:transition spd="med">
    <p:wipe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058427"/>
      </p:ext>
    </p:extLst>
  </p:cSld>
  <p:clrMapOvr>
    <a:masterClrMapping/>
  </p:clrMapOvr>
  <p:transition spd="med">
    <p:wipe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71290"/>
            <a:ext cx="8229600" cy="4525963"/>
          </a:xfrm>
        </p:spPr>
        <p:txBody>
          <a:bodyPr/>
          <a:lstStyle/>
          <a:p>
            <a:pPr lvl="0"/>
            <a:r>
              <a:rPr lang="hr-HR" smtClean="0"/>
              <a:t>Uredite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4E2D5A7-F267-43AA-8943-1D1CF495A6A4}" type="datetimeFigureOut">
              <a:rPr lang="hr-HR" smtClean="0"/>
              <a:pPr/>
              <a:t>20.11.2013.</a:t>
            </a:fld>
            <a:endParaRPr lang="hr-H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hr-H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7D33E-F7E9-4A1C-8A75-72AD715BF893}" type="slidenum">
              <a:rPr lang="hr-HR" smtClean="0"/>
              <a:pPr/>
              <a:t>‹#›</a:t>
            </a:fld>
            <a:endParaRPr lang="hr-HR"/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561" y="116632"/>
            <a:ext cx="8229600" cy="706090"/>
          </a:xfrm>
        </p:spPr>
        <p:txBody>
          <a:bodyPr/>
          <a:lstStyle>
            <a:lvl1pPr algn="l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hr-HR" dirty="0" smtClean="0"/>
              <a:t>Uredite stil naslova matrice</a:t>
            </a:r>
            <a:endParaRPr lang="hr-HR" dirty="0"/>
          </a:p>
        </p:txBody>
      </p:sp>
      <p:sp>
        <p:nvSpPr>
          <p:cNvPr id="9" name="TextBox 8"/>
          <p:cNvSpPr txBox="1"/>
          <p:nvPr/>
        </p:nvSpPr>
        <p:spPr>
          <a:xfrm rot="16200000">
            <a:off x="-536250" y="6095994"/>
            <a:ext cx="12905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200" b="1" dirty="0" smtClean="0">
                <a:solidFill>
                  <a:schemeClr val="tx2"/>
                </a:solidFill>
              </a:rPr>
              <a:t>www.mrrfeu.hr</a:t>
            </a:r>
            <a:endParaRPr lang="hr-HR" sz="12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6088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7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hr-H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r-H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C4E2D5A7-F267-43AA-8943-1D1CF495A6A4}" type="datetimeFigureOut">
              <a:rPr lang="hr-HR">
                <a:solidFill>
                  <a:prstClr val="black">
                    <a:tint val="75000"/>
                  </a:prstClr>
                </a:solidFill>
              </a:rPr>
              <a:pPr/>
              <a:t>20.11.2013.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D347D33E-F7E9-4A1C-8A75-72AD715BF893}" type="slidenum">
              <a:rPr lang="hr-HR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hr-H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568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rukturnifondovi.hr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sz="3200" b="1" dirty="0" smtClean="0"/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284984"/>
            <a:ext cx="6400800" cy="2353816"/>
          </a:xfrm>
        </p:spPr>
        <p:txBody>
          <a:bodyPr>
            <a:noAutofit/>
          </a:bodyPr>
          <a:lstStyle/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hr-HR" b="1" dirty="0" smtClean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hr-HR" b="1" dirty="0" smtClean="0">
                <a:solidFill>
                  <a:srgbClr val="FF0000"/>
                </a:solidFill>
              </a:rPr>
              <a:t>HRVATSKA I EU FONDOVI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r>
              <a:rPr lang="hr-HR" b="1" dirty="0" smtClean="0">
                <a:solidFill>
                  <a:srgbClr val="FF0000"/>
                </a:solidFill>
              </a:rPr>
              <a:t>Ulaganje u budućnost</a:t>
            </a: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hr-HR" b="1" dirty="0">
              <a:solidFill>
                <a:srgbClr val="C00000"/>
              </a:solidFill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hr-HR" b="1" dirty="0" smtClean="0">
              <a:solidFill>
                <a:srgbClr val="C00000"/>
              </a:solidFill>
            </a:endParaRPr>
          </a:p>
          <a:p>
            <a:pPr algn="ctr" eaLnBrk="1" hangingPunct="1">
              <a:lnSpc>
                <a:spcPct val="80000"/>
              </a:lnSpc>
              <a:buFontTx/>
              <a:buNone/>
              <a:defRPr/>
            </a:pPr>
            <a:endParaRPr lang="hr-HR" b="1" dirty="0" smtClean="0">
              <a:solidFill>
                <a:srgbClr val="C00000"/>
              </a:solidFill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  <a:defRPr/>
            </a:pPr>
            <a:endParaRPr lang="en-GB" b="1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Arial" charset="0"/>
              <a:buNone/>
              <a:defRPr/>
            </a:pPr>
            <a:endParaRPr lang="hr-HR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hr-HR" dirty="0" smtClean="0"/>
          </a:p>
          <a:p>
            <a:pPr marL="0" indent="0" algn="ctr">
              <a:buNone/>
            </a:pPr>
            <a:endParaRPr lang="hr-HR"/>
          </a:p>
          <a:p>
            <a:pPr marL="0" indent="0" algn="ctr">
              <a:buNone/>
            </a:pPr>
            <a:r>
              <a:rPr lang="hr-HR" smtClean="0"/>
              <a:t>…</a:t>
            </a:r>
            <a:r>
              <a:rPr lang="hr-HR" dirty="0" smtClean="0"/>
              <a:t>da je Kristofor Kolumbo tražio potporu od Europske unije kako bi pronašao Indiju, a pritom je pronašao Ameriku, dobivenu potporu morao bi vratiti zbog nenamjenskog trošenja.</a:t>
            </a:r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EU fondovi ukratko</a:t>
            </a:r>
            <a:r>
              <a:rPr lang="hr-HR" dirty="0" smtClean="0">
                <a:solidFill>
                  <a:srgbClr val="FFC000"/>
                </a:solidFill>
                <a:sym typeface="Wingdings" panose="05000000000000000000" pitchFamily="2" charset="2"/>
              </a:rPr>
              <a:t>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54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20179570">
            <a:off x="386996" y="1435056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Komponente?</a:t>
            </a:r>
            <a:endParaRPr lang="hr-HR" sz="5400" dirty="0"/>
          </a:p>
        </p:txBody>
      </p:sp>
      <p:sp>
        <p:nvSpPr>
          <p:cNvPr id="5" name="Rectangle 4"/>
          <p:cNvSpPr/>
          <p:nvPr/>
        </p:nvSpPr>
        <p:spPr>
          <a:xfrm rot="2673886">
            <a:off x="4377403" y="2176879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Programi?</a:t>
            </a:r>
            <a:endParaRPr lang="hr-HR" sz="5400" dirty="0"/>
          </a:p>
        </p:txBody>
      </p:sp>
      <p:sp>
        <p:nvSpPr>
          <p:cNvPr id="6" name="Rectangle 5"/>
          <p:cNvSpPr/>
          <p:nvPr/>
        </p:nvSpPr>
        <p:spPr>
          <a:xfrm rot="535130">
            <a:off x="2167442" y="2916563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Ciljevi?</a:t>
            </a:r>
            <a:endParaRPr lang="hr-HR" sz="5400" dirty="0"/>
          </a:p>
        </p:txBody>
      </p:sp>
      <p:sp>
        <p:nvSpPr>
          <p:cNvPr id="7" name="Rectangle 6"/>
          <p:cNvSpPr/>
          <p:nvPr/>
        </p:nvSpPr>
        <p:spPr>
          <a:xfrm rot="20179570">
            <a:off x="1611132" y="4459392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Strategije?</a:t>
            </a:r>
            <a:endParaRPr lang="hr-HR" sz="5400" dirty="0"/>
          </a:p>
        </p:txBody>
      </p:sp>
      <p:sp>
        <p:nvSpPr>
          <p:cNvPr id="8" name="Rectangle 7"/>
          <p:cNvSpPr/>
          <p:nvPr/>
        </p:nvSpPr>
        <p:spPr>
          <a:xfrm rot="18312994">
            <a:off x="4377402" y="3729887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Planovi?</a:t>
            </a:r>
            <a:endParaRPr lang="hr-HR" sz="5400" dirty="0"/>
          </a:p>
        </p:txBody>
      </p:sp>
      <p:sp>
        <p:nvSpPr>
          <p:cNvPr id="9" name="Rectangle 8"/>
          <p:cNvSpPr/>
          <p:nvPr/>
        </p:nvSpPr>
        <p:spPr>
          <a:xfrm rot="17181369">
            <a:off x="5485875" y="4122727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EUSDR?</a:t>
            </a:r>
            <a:endParaRPr lang="hr-HR" sz="5400" dirty="0"/>
          </a:p>
        </p:txBody>
      </p:sp>
      <p:sp>
        <p:nvSpPr>
          <p:cNvPr id="10" name="Rectangle 9"/>
          <p:cNvSpPr/>
          <p:nvPr/>
        </p:nvSpPr>
        <p:spPr>
          <a:xfrm rot="15486131">
            <a:off x="2533547" y="2667818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EUD?</a:t>
            </a:r>
            <a:endParaRPr lang="hr-HR" sz="5400" dirty="0"/>
          </a:p>
        </p:txBody>
      </p:sp>
      <p:sp>
        <p:nvSpPr>
          <p:cNvPr id="11" name="Rectangle 10"/>
          <p:cNvSpPr/>
          <p:nvPr/>
        </p:nvSpPr>
        <p:spPr>
          <a:xfrm rot="18312994">
            <a:off x="-454663" y="4122726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COREPER?</a:t>
            </a:r>
            <a:endParaRPr lang="hr-HR" sz="5400" dirty="0"/>
          </a:p>
        </p:txBody>
      </p:sp>
      <p:sp>
        <p:nvSpPr>
          <p:cNvPr id="12" name="Rectangle 11"/>
          <p:cNvSpPr/>
          <p:nvPr/>
        </p:nvSpPr>
        <p:spPr>
          <a:xfrm rot="2941142">
            <a:off x="3635630" y="2492419"/>
            <a:ext cx="31685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err="1" smtClean="0"/>
              <a:t>Europaid</a:t>
            </a:r>
            <a:r>
              <a:rPr lang="hr-HR" sz="5400" dirty="0" smtClean="0"/>
              <a:t>?</a:t>
            </a:r>
            <a:endParaRPr lang="hr-HR" sz="5400" dirty="0"/>
          </a:p>
        </p:txBody>
      </p:sp>
      <p:sp>
        <p:nvSpPr>
          <p:cNvPr id="13" name="Rectangle 12"/>
          <p:cNvSpPr/>
          <p:nvPr/>
        </p:nvSpPr>
        <p:spPr>
          <a:xfrm rot="18312994">
            <a:off x="5917922" y="1581132"/>
            <a:ext cx="46085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Prioriteti?</a:t>
            </a:r>
            <a:endParaRPr lang="hr-HR" sz="5400" dirty="0"/>
          </a:p>
        </p:txBody>
      </p:sp>
      <p:sp>
        <p:nvSpPr>
          <p:cNvPr id="14" name="Rectangle 13"/>
          <p:cNvSpPr/>
          <p:nvPr/>
        </p:nvSpPr>
        <p:spPr>
          <a:xfrm rot="18312994">
            <a:off x="6201858" y="543729"/>
            <a:ext cx="31765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Mjere?</a:t>
            </a:r>
            <a:endParaRPr lang="hr-HR" sz="5400" dirty="0"/>
          </a:p>
        </p:txBody>
      </p:sp>
      <p:sp>
        <p:nvSpPr>
          <p:cNvPr id="15" name="Rectangle 3"/>
          <p:cNvSpPr/>
          <p:nvPr/>
        </p:nvSpPr>
        <p:spPr>
          <a:xfrm rot="18341374">
            <a:off x="381208" y="1021406"/>
            <a:ext cx="13040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SF?</a:t>
            </a:r>
            <a:endParaRPr lang="hr-HR" sz="5400" dirty="0"/>
          </a:p>
        </p:txBody>
      </p:sp>
      <p:sp>
        <p:nvSpPr>
          <p:cNvPr id="16" name="Rectangle 3"/>
          <p:cNvSpPr/>
          <p:nvPr/>
        </p:nvSpPr>
        <p:spPr>
          <a:xfrm rot="1667540">
            <a:off x="1715360" y="559393"/>
            <a:ext cx="22556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5400" dirty="0" smtClean="0"/>
              <a:t>IPA?</a:t>
            </a:r>
            <a:endParaRPr lang="hr-HR" sz="5400" dirty="0"/>
          </a:p>
        </p:txBody>
      </p:sp>
    </p:spTree>
    <p:extLst>
      <p:ext uri="{BB962C8B-B14F-4D97-AF65-F5344CB8AC3E}">
        <p14:creationId xmlns:p14="http://schemas.microsoft.com/office/powerpoint/2010/main" val="2683712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2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3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5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7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9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9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0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2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4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6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3000"/>
                            </p:stCondLst>
                            <p:childTnLst>
                              <p:par>
                                <p:cTn id="12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6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7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9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1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3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500"/>
                            </p:stCondLst>
                            <p:childTnLst>
                              <p:par>
                                <p:cTn id="14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3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4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6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7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8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0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4000"/>
                            </p:stCondLst>
                            <p:childTnLst>
                              <p:par>
                                <p:cTn id="16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0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1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2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3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4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5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6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7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4500"/>
                            </p:stCondLst>
                            <p:childTnLst>
                              <p:par>
                                <p:cTn id="17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1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7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8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9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0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2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4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5" fill="hold">
                            <p:stCondLst>
                              <p:cond delay="5000"/>
                            </p:stCondLst>
                            <p:childTnLst>
                              <p:par>
                                <p:cTn id="19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4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5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7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8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9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1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5500"/>
                            </p:stCondLst>
                            <p:childTnLst>
                              <p:par>
                                <p:cTn id="2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6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1" dur="7">
                                          <p:stCondLst>
                                            <p:cond delay="163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2" dur="42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3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4" dur="42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5" dur="7">
                                          <p:stCondLst>
                                            <p:cond delay="41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6" dur="42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7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8" dur="42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Hijerarhija pojmova</a:t>
            </a:r>
            <a:endParaRPr lang="hr-HR" dirty="0">
              <a:solidFill>
                <a:srgbClr val="FFC000"/>
              </a:solidFill>
            </a:endParaRPr>
          </a:p>
        </p:txBody>
      </p:sp>
      <p:sp>
        <p:nvSpPr>
          <p:cNvPr id="4" name="Pravokutnik 3"/>
          <p:cNvSpPr/>
          <p:nvPr/>
        </p:nvSpPr>
        <p:spPr>
          <a:xfrm>
            <a:off x="5690308" y="2900188"/>
            <a:ext cx="2954868" cy="5400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FOND</a:t>
            </a:r>
            <a:endParaRPr lang="hr-HR" dirty="0"/>
          </a:p>
        </p:txBody>
      </p:sp>
      <p:sp>
        <p:nvSpPr>
          <p:cNvPr id="39" name="Pravokutnik 38"/>
          <p:cNvSpPr/>
          <p:nvPr/>
        </p:nvSpPr>
        <p:spPr>
          <a:xfrm>
            <a:off x="650745" y="2115300"/>
            <a:ext cx="4137279" cy="54000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PROGRAM</a:t>
            </a:r>
            <a:endParaRPr lang="hr-HR" dirty="0"/>
          </a:p>
        </p:txBody>
      </p:sp>
      <p:sp>
        <p:nvSpPr>
          <p:cNvPr id="40" name="Pravokutnik 39"/>
          <p:cNvSpPr/>
          <p:nvPr/>
        </p:nvSpPr>
        <p:spPr>
          <a:xfrm>
            <a:off x="728466" y="3650592"/>
            <a:ext cx="1633148" cy="5400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dirty="0" smtClean="0"/>
              <a:t>OPERATIVNI PROGRAM</a:t>
            </a:r>
            <a:endParaRPr lang="hr-HR" sz="1400" dirty="0"/>
          </a:p>
        </p:txBody>
      </p:sp>
      <p:sp>
        <p:nvSpPr>
          <p:cNvPr id="41" name="Pravokutnik 40"/>
          <p:cNvSpPr/>
          <p:nvPr/>
        </p:nvSpPr>
        <p:spPr>
          <a:xfrm>
            <a:off x="585558" y="4552456"/>
            <a:ext cx="1440000" cy="5400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PRIORITET</a:t>
            </a:r>
            <a:endParaRPr lang="hr-HR" dirty="0"/>
          </a:p>
        </p:txBody>
      </p:sp>
      <p:sp>
        <p:nvSpPr>
          <p:cNvPr id="42" name="Pravokutnik 41"/>
          <p:cNvSpPr/>
          <p:nvPr/>
        </p:nvSpPr>
        <p:spPr>
          <a:xfrm>
            <a:off x="369534" y="5409280"/>
            <a:ext cx="864096" cy="540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MJERA</a:t>
            </a:r>
            <a:endParaRPr lang="hr-HR" dirty="0"/>
          </a:p>
        </p:txBody>
      </p:sp>
      <p:sp>
        <p:nvSpPr>
          <p:cNvPr id="43" name="Pravokutnik 42"/>
          <p:cNvSpPr/>
          <p:nvPr/>
        </p:nvSpPr>
        <p:spPr>
          <a:xfrm>
            <a:off x="2132213" y="4554048"/>
            <a:ext cx="1440000" cy="5400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PRIORITET</a:t>
            </a:r>
            <a:endParaRPr lang="hr-HR" dirty="0"/>
          </a:p>
        </p:txBody>
      </p:sp>
      <p:sp>
        <p:nvSpPr>
          <p:cNvPr id="44" name="Pravokutnik 43"/>
          <p:cNvSpPr/>
          <p:nvPr/>
        </p:nvSpPr>
        <p:spPr>
          <a:xfrm>
            <a:off x="1478802" y="5409280"/>
            <a:ext cx="864096" cy="540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MJERA</a:t>
            </a:r>
            <a:endParaRPr lang="hr-HR" dirty="0"/>
          </a:p>
        </p:txBody>
      </p:sp>
      <p:cxnSp>
        <p:nvCxnSpPr>
          <p:cNvPr id="46" name="Kutni poveznik 45"/>
          <p:cNvCxnSpPr>
            <a:stCxn id="40" idx="2"/>
            <a:endCxn id="41" idx="0"/>
          </p:cNvCxnSpPr>
          <p:nvPr/>
        </p:nvCxnSpPr>
        <p:spPr>
          <a:xfrm rot="5400000">
            <a:off x="1244367" y="4251783"/>
            <a:ext cx="361864" cy="239482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Kutni poveznik 46"/>
          <p:cNvCxnSpPr>
            <a:stCxn id="40" idx="2"/>
            <a:endCxn id="43" idx="0"/>
          </p:cNvCxnSpPr>
          <p:nvPr/>
        </p:nvCxnSpPr>
        <p:spPr>
          <a:xfrm rot="16200000" flipH="1">
            <a:off x="2016898" y="3718733"/>
            <a:ext cx="363456" cy="1307173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Kutni poveznik 47"/>
          <p:cNvCxnSpPr>
            <a:stCxn id="41" idx="2"/>
            <a:endCxn id="42" idx="0"/>
          </p:cNvCxnSpPr>
          <p:nvPr/>
        </p:nvCxnSpPr>
        <p:spPr>
          <a:xfrm rot="5400000">
            <a:off x="895158" y="4998880"/>
            <a:ext cx="316824" cy="503976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Kutni poveznik 48"/>
          <p:cNvCxnSpPr>
            <a:stCxn id="41" idx="2"/>
            <a:endCxn id="44" idx="0"/>
          </p:cNvCxnSpPr>
          <p:nvPr/>
        </p:nvCxnSpPr>
        <p:spPr>
          <a:xfrm rot="16200000" flipH="1">
            <a:off x="1449792" y="4948222"/>
            <a:ext cx="316824" cy="605292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Pravokutnik 50"/>
          <p:cNvSpPr/>
          <p:nvPr/>
        </p:nvSpPr>
        <p:spPr>
          <a:xfrm>
            <a:off x="714706" y="2900188"/>
            <a:ext cx="1660669" cy="5400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KOMPONENTA</a:t>
            </a:r>
            <a:endParaRPr lang="hr-HR" dirty="0"/>
          </a:p>
        </p:txBody>
      </p:sp>
      <p:sp>
        <p:nvSpPr>
          <p:cNvPr id="60" name="Pravokutnik 59"/>
          <p:cNvSpPr/>
          <p:nvPr/>
        </p:nvSpPr>
        <p:spPr>
          <a:xfrm>
            <a:off x="2557655" y="2900188"/>
            <a:ext cx="1660669" cy="54000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KOMPONENTA</a:t>
            </a:r>
            <a:endParaRPr lang="hr-HR" dirty="0"/>
          </a:p>
        </p:txBody>
      </p:sp>
      <p:cxnSp>
        <p:nvCxnSpPr>
          <p:cNvPr id="62" name="Ravni poveznik sa strelicom 61"/>
          <p:cNvCxnSpPr>
            <a:stCxn id="60" idx="2"/>
          </p:cNvCxnSpPr>
          <p:nvPr/>
        </p:nvCxnSpPr>
        <p:spPr>
          <a:xfrm flipH="1">
            <a:off x="3387989" y="3440188"/>
            <a:ext cx="1" cy="738112"/>
          </a:xfrm>
          <a:prstGeom prst="straightConnector1">
            <a:avLst/>
          </a:prstGeom>
          <a:ln w="5715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Kutni poveznik 63"/>
          <p:cNvCxnSpPr>
            <a:stCxn id="39" idx="2"/>
            <a:endCxn id="51" idx="0"/>
          </p:cNvCxnSpPr>
          <p:nvPr/>
        </p:nvCxnSpPr>
        <p:spPr>
          <a:xfrm rot="5400000">
            <a:off x="2009769" y="2190572"/>
            <a:ext cx="244888" cy="1174344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Kutni poveznik 65"/>
          <p:cNvCxnSpPr>
            <a:stCxn id="39" idx="2"/>
            <a:endCxn id="60" idx="0"/>
          </p:cNvCxnSpPr>
          <p:nvPr/>
        </p:nvCxnSpPr>
        <p:spPr>
          <a:xfrm rot="16200000" flipH="1">
            <a:off x="2931243" y="2443441"/>
            <a:ext cx="244888" cy="668605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Kutni poveznik 67"/>
          <p:cNvCxnSpPr>
            <a:stCxn id="51" idx="2"/>
            <a:endCxn id="40" idx="0"/>
          </p:cNvCxnSpPr>
          <p:nvPr/>
        </p:nvCxnSpPr>
        <p:spPr>
          <a:xfrm rot="5400000">
            <a:off x="1439839" y="3545390"/>
            <a:ext cx="210404" cy="1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Ravni poveznik 87"/>
          <p:cNvCxnSpPr/>
          <p:nvPr/>
        </p:nvCxnSpPr>
        <p:spPr>
          <a:xfrm>
            <a:off x="5004048" y="1772816"/>
            <a:ext cx="0" cy="468052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kstniOkvir 88"/>
          <p:cNvSpPr txBox="1"/>
          <p:nvPr/>
        </p:nvSpPr>
        <p:spPr>
          <a:xfrm>
            <a:off x="2445039" y="1584752"/>
            <a:ext cx="492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IPA</a:t>
            </a:r>
            <a:endParaRPr lang="hr-H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0" name="TekstniOkvir 89"/>
          <p:cNvSpPr txBox="1"/>
          <p:nvPr/>
        </p:nvSpPr>
        <p:spPr>
          <a:xfrm>
            <a:off x="6033489" y="1588150"/>
            <a:ext cx="22685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KOHEZIJSKA POLITIKA</a:t>
            </a:r>
            <a:endParaRPr lang="hr-H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1" name="Pravokutnik 90"/>
          <p:cNvSpPr/>
          <p:nvPr/>
        </p:nvSpPr>
        <p:spPr>
          <a:xfrm>
            <a:off x="5506996" y="3650592"/>
            <a:ext cx="1633148" cy="5400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dirty="0" smtClean="0"/>
              <a:t>OPERATIVNI PROGRAM</a:t>
            </a:r>
            <a:endParaRPr lang="hr-HR" sz="1400" dirty="0"/>
          </a:p>
        </p:txBody>
      </p:sp>
      <p:sp>
        <p:nvSpPr>
          <p:cNvPr id="92" name="Pravokutnik 91"/>
          <p:cNvSpPr/>
          <p:nvPr/>
        </p:nvSpPr>
        <p:spPr>
          <a:xfrm>
            <a:off x="5364088" y="4552456"/>
            <a:ext cx="1440000" cy="5400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PRIORITET</a:t>
            </a:r>
            <a:endParaRPr lang="hr-HR" dirty="0"/>
          </a:p>
        </p:txBody>
      </p:sp>
      <p:sp>
        <p:nvSpPr>
          <p:cNvPr id="93" name="Pravokutnik 92"/>
          <p:cNvSpPr/>
          <p:nvPr/>
        </p:nvSpPr>
        <p:spPr>
          <a:xfrm>
            <a:off x="5148064" y="5409280"/>
            <a:ext cx="864096" cy="540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MJERA</a:t>
            </a:r>
            <a:endParaRPr lang="hr-HR" dirty="0"/>
          </a:p>
        </p:txBody>
      </p:sp>
      <p:sp>
        <p:nvSpPr>
          <p:cNvPr id="94" name="Pravokutnik 93"/>
          <p:cNvSpPr/>
          <p:nvPr/>
        </p:nvSpPr>
        <p:spPr>
          <a:xfrm>
            <a:off x="6910743" y="4554048"/>
            <a:ext cx="1440000" cy="5400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PRIORITET</a:t>
            </a:r>
            <a:endParaRPr lang="hr-HR" dirty="0"/>
          </a:p>
        </p:txBody>
      </p:sp>
      <p:sp>
        <p:nvSpPr>
          <p:cNvPr id="95" name="Pravokutnik 94"/>
          <p:cNvSpPr/>
          <p:nvPr/>
        </p:nvSpPr>
        <p:spPr>
          <a:xfrm>
            <a:off x="6257332" y="5409280"/>
            <a:ext cx="864096" cy="54000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MJERA</a:t>
            </a:r>
            <a:endParaRPr lang="hr-HR" dirty="0"/>
          </a:p>
        </p:txBody>
      </p:sp>
      <p:cxnSp>
        <p:nvCxnSpPr>
          <p:cNvPr id="96" name="Kutni poveznik 95"/>
          <p:cNvCxnSpPr>
            <a:stCxn id="91" idx="2"/>
            <a:endCxn id="92" idx="0"/>
          </p:cNvCxnSpPr>
          <p:nvPr/>
        </p:nvCxnSpPr>
        <p:spPr>
          <a:xfrm rot="5400000">
            <a:off x="6022897" y="4251783"/>
            <a:ext cx="361864" cy="239482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Kutni poveznik 96"/>
          <p:cNvCxnSpPr>
            <a:stCxn id="91" idx="2"/>
            <a:endCxn id="94" idx="0"/>
          </p:cNvCxnSpPr>
          <p:nvPr/>
        </p:nvCxnSpPr>
        <p:spPr>
          <a:xfrm rot="16200000" flipH="1">
            <a:off x="6795428" y="3718733"/>
            <a:ext cx="363456" cy="1307173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Kutni poveznik 97"/>
          <p:cNvCxnSpPr>
            <a:stCxn id="92" idx="2"/>
            <a:endCxn id="93" idx="0"/>
          </p:cNvCxnSpPr>
          <p:nvPr/>
        </p:nvCxnSpPr>
        <p:spPr>
          <a:xfrm rot="5400000">
            <a:off x="5673688" y="4998880"/>
            <a:ext cx="316824" cy="503976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Kutni poveznik 98"/>
          <p:cNvCxnSpPr>
            <a:stCxn id="92" idx="2"/>
            <a:endCxn id="95" idx="0"/>
          </p:cNvCxnSpPr>
          <p:nvPr/>
        </p:nvCxnSpPr>
        <p:spPr>
          <a:xfrm rot="16200000" flipH="1">
            <a:off x="6228322" y="4948222"/>
            <a:ext cx="316824" cy="605292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Kutni poveznik 102"/>
          <p:cNvCxnSpPr>
            <a:stCxn id="4" idx="2"/>
            <a:endCxn id="91" idx="0"/>
          </p:cNvCxnSpPr>
          <p:nvPr/>
        </p:nvCxnSpPr>
        <p:spPr>
          <a:xfrm rot="5400000">
            <a:off x="6640454" y="3123304"/>
            <a:ext cx="210404" cy="844172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Pravokutnik 103"/>
          <p:cNvSpPr/>
          <p:nvPr/>
        </p:nvSpPr>
        <p:spPr>
          <a:xfrm>
            <a:off x="7436560" y="3650593"/>
            <a:ext cx="1633148" cy="54000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400" dirty="0" smtClean="0"/>
              <a:t>OPERATIVNI PROGRAM</a:t>
            </a:r>
            <a:endParaRPr lang="hr-HR" sz="1400" dirty="0"/>
          </a:p>
        </p:txBody>
      </p:sp>
      <p:cxnSp>
        <p:nvCxnSpPr>
          <p:cNvPr id="106" name="Kutni poveznik 105"/>
          <p:cNvCxnSpPr>
            <a:stCxn id="4" idx="2"/>
            <a:endCxn id="104" idx="0"/>
          </p:cNvCxnSpPr>
          <p:nvPr/>
        </p:nvCxnSpPr>
        <p:spPr>
          <a:xfrm rot="16200000" flipH="1">
            <a:off x="7605236" y="3002694"/>
            <a:ext cx="210405" cy="1085392"/>
          </a:xfrm>
          <a:prstGeom prst="bentConnector3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Ravni poveznik sa strelicom 106"/>
          <p:cNvCxnSpPr/>
          <p:nvPr/>
        </p:nvCxnSpPr>
        <p:spPr>
          <a:xfrm flipH="1">
            <a:off x="8645175" y="4178300"/>
            <a:ext cx="1" cy="738112"/>
          </a:xfrm>
          <a:prstGeom prst="straightConnector1">
            <a:avLst/>
          </a:prstGeom>
          <a:ln w="57150"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2644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Ravni poveznik 44"/>
          <p:cNvCxnSpPr/>
          <p:nvPr/>
        </p:nvCxnSpPr>
        <p:spPr>
          <a:xfrm flipH="1">
            <a:off x="4158485" y="2390879"/>
            <a:ext cx="4310" cy="3016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avni poveznik 47"/>
          <p:cNvCxnSpPr/>
          <p:nvPr/>
        </p:nvCxnSpPr>
        <p:spPr>
          <a:xfrm flipH="1">
            <a:off x="7583350" y="2424807"/>
            <a:ext cx="4310" cy="30164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Ravni poveznik 27"/>
          <p:cNvCxnSpPr/>
          <p:nvPr/>
        </p:nvCxnSpPr>
        <p:spPr>
          <a:xfrm>
            <a:off x="3931353" y="2140734"/>
            <a:ext cx="9665" cy="32666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6560" y="116632"/>
            <a:ext cx="8957927" cy="706090"/>
          </a:xfrm>
        </p:spPr>
        <p:txBody>
          <a:bodyPr>
            <a:noAutofit/>
          </a:bodyPr>
          <a:lstStyle/>
          <a:p>
            <a:r>
              <a:rPr lang="hr-HR" sz="2800" dirty="0">
                <a:solidFill>
                  <a:srgbClr val="FFFF00"/>
                </a:solidFill>
                <a:cs typeface="Arial" pitchFamily="34" charset="0"/>
              </a:rPr>
              <a:t>Financijske perspektive </a:t>
            </a:r>
            <a:r>
              <a:rPr lang="hr-HR" sz="2800" dirty="0" smtClean="0">
                <a:solidFill>
                  <a:srgbClr val="FFFF00"/>
                </a:solidFill>
                <a:cs typeface="Arial" pitchFamily="34" charset="0"/>
              </a:rPr>
              <a:t>EU 2007</a:t>
            </a:r>
            <a:r>
              <a:rPr lang="hr-HR" sz="2800" dirty="0">
                <a:solidFill>
                  <a:srgbClr val="FFFF00"/>
                </a:solidFill>
                <a:cs typeface="Arial" pitchFamily="34" charset="0"/>
              </a:rPr>
              <a:t>.-2013. i 2014.-</a:t>
            </a:r>
            <a:r>
              <a:rPr lang="hr-HR" sz="2800" dirty="0" smtClean="0">
                <a:solidFill>
                  <a:srgbClr val="FFFF00"/>
                </a:solidFill>
                <a:cs typeface="Arial" pitchFamily="34" charset="0"/>
              </a:rPr>
              <a:t>2020. u RH</a:t>
            </a:r>
            <a:endParaRPr lang="hr-HR" sz="2800" dirty="0">
              <a:solidFill>
                <a:srgbClr val="FFFF00"/>
              </a:solidFill>
            </a:endParaRPr>
          </a:p>
        </p:txBody>
      </p:sp>
      <p:cxnSp>
        <p:nvCxnSpPr>
          <p:cNvPr id="5" name="Ravni poveznik 4"/>
          <p:cNvCxnSpPr/>
          <p:nvPr/>
        </p:nvCxnSpPr>
        <p:spPr>
          <a:xfrm>
            <a:off x="755576" y="2132856"/>
            <a:ext cx="1786" cy="33843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Strelica udesno 24"/>
          <p:cNvSpPr/>
          <p:nvPr/>
        </p:nvSpPr>
        <p:spPr>
          <a:xfrm>
            <a:off x="755576" y="2590296"/>
            <a:ext cx="4881344" cy="1906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sz="1200" dirty="0"/>
          </a:p>
        </p:txBody>
      </p:sp>
      <p:sp>
        <p:nvSpPr>
          <p:cNvPr id="31" name="Strelica udesno 30"/>
          <p:cNvSpPr/>
          <p:nvPr/>
        </p:nvSpPr>
        <p:spPr>
          <a:xfrm>
            <a:off x="3959872" y="2884314"/>
            <a:ext cx="220393" cy="976734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9" name="Pravokutnik 8"/>
          <p:cNvSpPr/>
          <p:nvPr/>
        </p:nvSpPr>
        <p:spPr>
          <a:xfrm>
            <a:off x="755576" y="2140734"/>
            <a:ext cx="3420380" cy="36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7" name="Pravokutnik 16"/>
          <p:cNvSpPr/>
          <p:nvPr/>
        </p:nvSpPr>
        <p:spPr>
          <a:xfrm>
            <a:off x="4175956" y="2140734"/>
            <a:ext cx="3420380" cy="360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8" name="Pravokutnik 17"/>
          <p:cNvSpPr/>
          <p:nvPr/>
        </p:nvSpPr>
        <p:spPr>
          <a:xfrm>
            <a:off x="755576" y="2140734"/>
            <a:ext cx="488680" cy="360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07</a:t>
            </a:r>
            <a:endParaRPr lang="hr-HR" sz="1200" dirty="0"/>
          </a:p>
        </p:txBody>
      </p:sp>
      <p:sp>
        <p:nvSpPr>
          <p:cNvPr id="19" name="Pravokutnik 18"/>
          <p:cNvSpPr/>
          <p:nvPr/>
        </p:nvSpPr>
        <p:spPr>
          <a:xfrm>
            <a:off x="1244256" y="2140734"/>
            <a:ext cx="488680" cy="360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08</a:t>
            </a:r>
            <a:endParaRPr lang="hr-HR" sz="1200" dirty="0"/>
          </a:p>
        </p:txBody>
      </p:sp>
      <p:sp>
        <p:nvSpPr>
          <p:cNvPr id="20" name="Pravokutnik 19"/>
          <p:cNvSpPr/>
          <p:nvPr/>
        </p:nvSpPr>
        <p:spPr>
          <a:xfrm>
            <a:off x="1732936" y="2140734"/>
            <a:ext cx="488680" cy="360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09</a:t>
            </a:r>
            <a:endParaRPr lang="hr-HR" sz="1200" dirty="0"/>
          </a:p>
        </p:txBody>
      </p:sp>
      <p:sp>
        <p:nvSpPr>
          <p:cNvPr id="21" name="Pravokutnik 20"/>
          <p:cNvSpPr/>
          <p:nvPr/>
        </p:nvSpPr>
        <p:spPr>
          <a:xfrm>
            <a:off x="2221426" y="2140734"/>
            <a:ext cx="488680" cy="360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10</a:t>
            </a:r>
            <a:endParaRPr lang="hr-HR" sz="1200" dirty="0"/>
          </a:p>
        </p:txBody>
      </p:sp>
      <p:sp>
        <p:nvSpPr>
          <p:cNvPr id="22" name="Pravokutnik 21"/>
          <p:cNvSpPr/>
          <p:nvPr/>
        </p:nvSpPr>
        <p:spPr>
          <a:xfrm>
            <a:off x="2710106" y="2140734"/>
            <a:ext cx="488680" cy="360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11</a:t>
            </a:r>
            <a:endParaRPr lang="hr-HR" sz="1200" dirty="0"/>
          </a:p>
        </p:txBody>
      </p:sp>
      <p:sp>
        <p:nvSpPr>
          <p:cNvPr id="23" name="Pravokutnik 22"/>
          <p:cNvSpPr/>
          <p:nvPr/>
        </p:nvSpPr>
        <p:spPr>
          <a:xfrm>
            <a:off x="3687040" y="2140734"/>
            <a:ext cx="483066" cy="360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100" dirty="0" smtClean="0"/>
              <a:t>13</a:t>
            </a:r>
            <a:endParaRPr lang="hr-HR" sz="1100" dirty="0"/>
          </a:p>
        </p:txBody>
      </p:sp>
      <p:sp>
        <p:nvSpPr>
          <p:cNvPr id="24" name="Pravokutnik 23"/>
          <p:cNvSpPr/>
          <p:nvPr/>
        </p:nvSpPr>
        <p:spPr>
          <a:xfrm>
            <a:off x="3198786" y="2140734"/>
            <a:ext cx="488680" cy="360000"/>
          </a:xfrm>
          <a:prstGeom prst="rect">
            <a:avLst/>
          </a:prstGeom>
          <a:solidFill>
            <a:schemeClr val="accent2"/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12</a:t>
            </a:r>
            <a:endParaRPr lang="hr-HR" sz="1200" dirty="0"/>
          </a:p>
        </p:txBody>
      </p:sp>
      <p:sp>
        <p:nvSpPr>
          <p:cNvPr id="33" name="Pravokutnik 32"/>
          <p:cNvSpPr/>
          <p:nvPr/>
        </p:nvSpPr>
        <p:spPr>
          <a:xfrm>
            <a:off x="4170106" y="2140734"/>
            <a:ext cx="488680" cy="360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14</a:t>
            </a:r>
            <a:endParaRPr lang="hr-HR" sz="1200" dirty="0"/>
          </a:p>
        </p:txBody>
      </p:sp>
      <p:sp>
        <p:nvSpPr>
          <p:cNvPr id="34" name="Pravokutnik 33"/>
          <p:cNvSpPr/>
          <p:nvPr/>
        </p:nvSpPr>
        <p:spPr>
          <a:xfrm>
            <a:off x="4658786" y="2140734"/>
            <a:ext cx="488680" cy="360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15</a:t>
            </a:r>
            <a:endParaRPr lang="hr-HR" sz="1200" dirty="0"/>
          </a:p>
        </p:txBody>
      </p:sp>
      <p:sp>
        <p:nvSpPr>
          <p:cNvPr id="35" name="Pravokutnik 34"/>
          <p:cNvSpPr/>
          <p:nvPr/>
        </p:nvSpPr>
        <p:spPr>
          <a:xfrm>
            <a:off x="5148240" y="2140734"/>
            <a:ext cx="488680" cy="360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16</a:t>
            </a:r>
            <a:endParaRPr lang="hr-HR" sz="1200" dirty="0"/>
          </a:p>
        </p:txBody>
      </p:sp>
      <p:sp>
        <p:nvSpPr>
          <p:cNvPr id="36" name="Pravokutnik 35"/>
          <p:cNvSpPr/>
          <p:nvPr/>
        </p:nvSpPr>
        <p:spPr>
          <a:xfrm>
            <a:off x="5635956" y="2140734"/>
            <a:ext cx="488680" cy="360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17</a:t>
            </a:r>
            <a:endParaRPr lang="hr-HR" sz="1200" dirty="0"/>
          </a:p>
        </p:txBody>
      </p:sp>
      <p:sp>
        <p:nvSpPr>
          <p:cNvPr id="37" name="Pravokutnik 36"/>
          <p:cNvSpPr/>
          <p:nvPr/>
        </p:nvSpPr>
        <p:spPr>
          <a:xfrm>
            <a:off x="6124636" y="2140734"/>
            <a:ext cx="488680" cy="360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18</a:t>
            </a:r>
            <a:endParaRPr lang="hr-HR" sz="1200" dirty="0"/>
          </a:p>
        </p:txBody>
      </p:sp>
      <p:sp>
        <p:nvSpPr>
          <p:cNvPr id="38" name="Pravokutnik 37"/>
          <p:cNvSpPr/>
          <p:nvPr/>
        </p:nvSpPr>
        <p:spPr>
          <a:xfrm>
            <a:off x="7101570" y="2140734"/>
            <a:ext cx="494766" cy="360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20</a:t>
            </a:r>
            <a:endParaRPr lang="hr-HR" sz="1200" dirty="0"/>
          </a:p>
        </p:txBody>
      </p:sp>
      <p:sp>
        <p:nvSpPr>
          <p:cNvPr id="39" name="Pravokutnik 38"/>
          <p:cNvSpPr/>
          <p:nvPr/>
        </p:nvSpPr>
        <p:spPr>
          <a:xfrm>
            <a:off x="6613316" y="2140734"/>
            <a:ext cx="488680" cy="36000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3175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19</a:t>
            </a:r>
            <a:endParaRPr lang="hr-HR" sz="1200" dirty="0"/>
          </a:p>
        </p:txBody>
      </p:sp>
      <p:sp>
        <p:nvSpPr>
          <p:cNvPr id="41" name="Strelica udesno 40"/>
          <p:cNvSpPr/>
          <p:nvPr/>
        </p:nvSpPr>
        <p:spPr>
          <a:xfrm>
            <a:off x="3941018" y="2884314"/>
            <a:ext cx="1695902" cy="950838"/>
          </a:xfrm>
          <a:prstGeom prst="righ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prstClr val="white"/>
                </a:solidFill>
              </a:rPr>
              <a:t>Provedba i plaćanja</a:t>
            </a:r>
          </a:p>
        </p:txBody>
      </p:sp>
      <p:sp>
        <p:nvSpPr>
          <p:cNvPr id="42" name="Strelica udesno 41"/>
          <p:cNvSpPr/>
          <p:nvPr/>
        </p:nvSpPr>
        <p:spPr>
          <a:xfrm>
            <a:off x="757361" y="2590296"/>
            <a:ext cx="3173991" cy="190632"/>
          </a:xfrm>
          <a:prstGeom prst="right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sz="1200" dirty="0"/>
          </a:p>
        </p:txBody>
      </p:sp>
      <p:sp>
        <p:nvSpPr>
          <p:cNvPr id="43" name="Strelica udesno 42"/>
          <p:cNvSpPr/>
          <p:nvPr/>
        </p:nvSpPr>
        <p:spPr>
          <a:xfrm>
            <a:off x="4170106" y="3789040"/>
            <a:ext cx="3411760" cy="1584176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 dirty="0"/>
          </a:p>
        </p:txBody>
      </p:sp>
      <p:sp>
        <p:nvSpPr>
          <p:cNvPr id="49" name="Lijeva vitičasta zagrada 48"/>
          <p:cNvSpPr/>
          <p:nvPr/>
        </p:nvSpPr>
        <p:spPr>
          <a:xfrm rot="16200000">
            <a:off x="2181879" y="3989885"/>
            <a:ext cx="324585" cy="317361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0" name="Lijeva vitičasta zagrada 49"/>
          <p:cNvSpPr/>
          <p:nvPr/>
        </p:nvSpPr>
        <p:spPr>
          <a:xfrm rot="16200000">
            <a:off x="5723854" y="3870815"/>
            <a:ext cx="324585" cy="341176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1" name="Lijeva vitičasta zagrada 50"/>
          <p:cNvSpPr/>
          <p:nvPr/>
        </p:nvSpPr>
        <p:spPr>
          <a:xfrm rot="16200000">
            <a:off x="3945124" y="5511530"/>
            <a:ext cx="216025" cy="23889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52" name="TekstniOkvir 51"/>
          <p:cNvSpPr txBox="1"/>
          <p:nvPr/>
        </p:nvSpPr>
        <p:spPr>
          <a:xfrm>
            <a:off x="1725299" y="5768072"/>
            <a:ext cx="1238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IPA PERIOD</a:t>
            </a:r>
            <a:endParaRPr lang="hr-HR" dirty="0"/>
          </a:p>
        </p:txBody>
      </p:sp>
      <p:sp>
        <p:nvSpPr>
          <p:cNvPr id="53" name="TekstniOkvir 52"/>
          <p:cNvSpPr txBox="1"/>
          <p:nvPr/>
        </p:nvSpPr>
        <p:spPr>
          <a:xfrm>
            <a:off x="5083443" y="5738988"/>
            <a:ext cx="1593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‘14-’20 PERIOD</a:t>
            </a:r>
            <a:endParaRPr lang="hr-HR" dirty="0"/>
          </a:p>
        </p:txBody>
      </p:sp>
      <p:sp>
        <p:nvSpPr>
          <p:cNvPr id="54" name="TekstniOkvir 53"/>
          <p:cNvSpPr txBox="1"/>
          <p:nvPr/>
        </p:nvSpPr>
        <p:spPr>
          <a:xfrm>
            <a:off x="3474292" y="5745910"/>
            <a:ext cx="1750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r-HR" dirty="0" smtClean="0"/>
              <a:t>‘07 – ’13 PERIOD</a:t>
            </a:r>
            <a:endParaRPr lang="hr-HR" dirty="0"/>
          </a:p>
        </p:txBody>
      </p:sp>
      <p:sp>
        <p:nvSpPr>
          <p:cNvPr id="58" name="Pravokutnik 57"/>
          <p:cNvSpPr/>
          <p:nvPr/>
        </p:nvSpPr>
        <p:spPr>
          <a:xfrm>
            <a:off x="2712816" y="3107705"/>
            <a:ext cx="1220875" cy="504056"/>
          </a:xfrm>
          <a:prstGeom prst="rect">
            <a:avLst/>
          </a:prstGeom>
          <a:pattFill prst="wdDnDiag">
            <a:fgClr>
              <a:schemeClr val="accent5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priprema</a:t>
            </a:r>
          </a:p>
        </p:txBody>
      </p:sp>
      <p:sp>
        <p:nvSpPr>
          <p:cNvPr id="59" name="Pravokutnik 58"/>
          <p:cNvSpPr/>
          <p:nvPr/>
        </p:nvSpPr>
        <p:spPr>
          <a:xfrm>
            <a:off x="3059832" y="4221088"/>
            <a:ext cx="1118279" cy="792088"/>
          </a:xfrm>
          <a:prstGeom prst="rect">
            <a:avLst/>
          </a:prstGeom>
          <a:pattFill prst="wdDnDiag">
            <a:fgClr>
              <a:schemeClr val="accent4">
                <a:lumMod val="60000"/>
                <a:lumOff val="40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b="1" dirty="0">
                <a:solidFill>
                  <a:prstClr val="black">
                    <a:lumMod val="95000"/>
                    <a:lumOff val="5000"/>
                  </a:prstClr>
                </a:solidFill>
              </a:rPr>
              <a:t>priprema</a:t>
            </a:r>
          </a:p>
        </p:txBody>
      </p:sp>
      <p:sp>
        <p:nvSpPr>
          <p:cNvPr id="40" name="Pravokutnik 39"/>
          <p:cNvSpPr/>
          <p:nvPr/>
        </p:nvSpPr>
        <p:spPr>
          <a:xfrm>
            <a:off x="7581866" y="2140734"/>
            <a:ext cx="494766" cy="36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21</a:t>
            </a:r>
            <a:endParaRPr lang="hr-HR" sz="1200" dirty="0"/>
          </a:p>
        </p:txBody>
      </p:sp>
      <p:sp>
        <p:nvSpPr>
          <p:cNvPr id="44" name="Pravokutnik 43"/>
          <p:cNvSpPr/>
          <p:nvPr/>
        </p:nvSpPr>
        <p:spPr>
          <a:xfrm>
            <a:off x="8076632" y="2140734"/>
            <a:ext cx="494766" cy="360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sz="1200" dirty="0" smtClean="0"/>
              <a:t>22</a:t>
            </a:r>
            <a:endParaRPr lang="hr-HR" sz="1200" dirty="0"/>
          </a:p>
        </p:txBody>
      </p:sp>
      <p:sp>
        <p:nvSpPr>
          <p:cNvPr id="47" name="Strelica udesno 46"/>
          <p:cNvSpPr/>
          <p:nvPr/>
        </p:nvSpPr>
        <p:spPr>
          <a:xfrm>
            <a:off x="4178111" y="3823201"/>
            <a:ext cx="4401292" cy="1584176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>
                <a:solidFill>
                  <a:prstClr val="white"/>
                </a:solidFill>
              </a:rPr>
              <a:t>Ugovaranje, provedba i plaćanje</a:t>
            </a:r>
          </a:p>
          <a:p>
            <a:pPr algn="ctr"/>
            <a:r>
              <a:rPr lang="hr-HR" dirty="0" smtClean="0"/>
              <a:t> </a:t>
            </a:r>
            <a:endParaRPr lang="hr-HR" dirty="0"/>
          </a:p>
        </p:txBody>
      </p:sp>
    </p:spTree>
    <p:extLst>
      <p:ext uri="{BB962C8B-B14F-4D97-AF65-F5344CB8AC3E}">
        <p14:creationId xmlns:p14="http://schemas.microsoft.com/office/powerpoint/2010/main" val="100284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31" grpId="0" animBg="1"/>
      <p:bldP spid="31" grpId="1" animBg="1"/>
      <p:bldP spid="41" grpId="0" animBg="1"/>
      <p:bldP spid="42" grpId="0" animBg="1"/>
      <p:bldP spid="42" grpId="1" animBg="1"/>
      <p:bldP spid="43" grpId="0" animBg="1"/>
      <p:bldP spid="43" grpId="1" animBg="1"/>
      <p:bldP spid="58" grpId="0" animBg="1"/>
      <p:bldP spid="59" grpId="0" animBg="1"/>
      <p:bldP spid="4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r-HR" sz="3200" dirty="0" smtClean="0">
                <a:solidFill>
                  <a:srgbClr val="FFC000"/>
                </a:solidFill>
              </a:rPr>
              <a:t>Usporedba prosječnih godišnjih alokacija </a:t>
            </a:r>
            <a:br>
              <a:rPr lang="hr-HR" sz="3200" dirty="0" smtClean="0">
                <a:solidFill>
                  <a:srgbClr val="FFC000"/>
                </a:solidFill>
              </a:rPr>
            </a:br>
            <a:r>
              <a:rPr lang="hr-HR" sz="3200" dirty="0" smtClean="0">
                <a:solidFill>
                  <a:srgbClr val="FFC000"/>
                </a:solidFill>
              </a:rPr>
              <a:t>(IPA, SF, 2014-2020)</a:t>
            </a:r>
            <a:endParaRPr lang="hr-HR" sz="3200" dirty="0">
              <a:solidFill>
                <a:srgbClr val="FFC000"/>
              </a:solidFill>
            </a:endParaRPr>
          </a:p>
        </p:txBody>
      </p:sp>
      <p:graphicFrame>
        <p:nvGraphicFramePr>
          <p:cNvPr id="4" name="Grafikon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1576236"/>
              </p:ext>
            </p:extLst>
          </p:nvPr>
        </p:nvGraphicFramePr>
        <p:xfrm>
          <a:off x="539552" y="1772816"/>
          <a:ext cx="8280920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268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r-HR" dirty="0" smtClean="0"/>
              <a:t>Instrument pretpristupne pomoći 2007 – 2013</a:t>
            </a:r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IPA period</a:t>
            </a:r>
            <a:endParaRPr lang="hr-HR" dirty="0">
              <a:solidFill>
                <a:srgbClr val="FFC00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66763246"/>
              </p:ext>
            </p:extLst>
          </p:nvPr>
        </p:nvGraphicFramePr>
        <p:xfrm>
          <a:off x="323528" y="2348880"/>
          <a:ext cx="8496944" cy="2880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903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r-HR" dirty="0" smtClean="0"/>
              <a:t>Financijska perspektiva 2007. – 2013.</a:t>
            </a:r>
          </a:p>
          <a:p>
            <a:pPr>
              <a:buNone/>
            </a:pPr>
            <a:endParaRPr lang="hr-HR" dirty="0" smtClean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SF period (2013)</a:t>
            </a:r>
            <a:endParaRPr lang="hr-HR" dirty="0">
              <a:solidFill>
                <a:srgbClr val="FFC000"/>
              </a:solidFill>
            </a:endParaRPr>
          </a:p>
        </p:txBody>
      </p:sp>
      <p:sp>
        <p:nvSpPr>
          <p:cNvPr id="4" name="Zaobljeni pravokutnik 3"/>
          <p:cNvSpPr/>
          <p:nvPr/>
        </p:nvSpPr>
        <p:spPr>
          <a:xfrm>
            <a:off x="1187624" y="3140968"/>
            <a:ext cx="2016224" cy="1008112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KOHEZIJSKA POLITIKA</a:t>
            </a:r>
            <a:endParaRPr lang="hr-HR" dirty="0"/>
          </a:p>
        </p:txBody>
      </p:sp>
      <p:sp>
        <p:nvSpPr>
          <p:cNvPr id="6" name="Zaobljeni pravokutnik 5"/>
          <p:cNvSpPr/>
          <p:nvPr/>
        </p:nvSpPr>
        <p:spPr>
          <a:xfrm>
            <a:off x="3635896" y="3140968"/>
            <a:ext cx="2016224" cy="1008112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ZAJEDNIČKA POLJOPRIVREDNA POLITIKA</a:t>
            </a:r>
            <a:endParaRPr lang="hr-HR" dirty="0"/>
          </a:p>
        </p:txBody>
      </p:sp>
      <p:sp>
        <p:nvSpPr>
          <p:cNvPr id="7" name="Zaobljeni pravokutnik 6"/>
          <p:cNvSpPr/>
          <p:nvPr/>
        </p:nvSpPr>
        <p:spPr>
          <a:xfrm>
            <a:off x="6156176" y="3140968"/>
            <a:ext cx="2016224" cy="1008112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ZAJEDNIČKA RIBARSKA POLITIKA</a:t>
            </a:r>
            <a:endParaRPr lang="hr-HR" dirty="0"/>
          </a:p>
        </p:txBody>
      </p:sp>
      <p:cxnSp>
        <p:nvCxnSpPr>
          <p:cNvPr id="9" name="Kutni poveznik 8"/>
          <p:cNvCxnSpPr>
            <a:stCxn id="4" idx="2"/>
            <a:endCxn id="15" idx="0"/>
          </p:cNvCxnSpPr>
          <p:nvPr/>
        </p:nvCxnSpPr>
        <p:spPr>
          <a:xfrm rot="5400000">
            <a:off x="1527566" y="3912958"/>
            <a:ext cx="432048" cy="904292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avni poveznik 10"/>
          <p:cNvCxnSpPr>
            <a:stCxn id="4" idx="3"/>
            <a:endCxn id="6" idx="1"/>
          </p:cNvCxnSpPr>
          <p:nvPr/>
        </p:nvCxnSpPr>
        <p:spPr>
          <a:xfrm>
            <a:off x="3203848" y="3645024"/>
            <a:ext cx="4320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Ravni poveznik 12"/>
          <p:cNvCxnSpPr>
            <a:stCxn id="6" idx="3"/>
            <a:endCxn id="7" idx="1"/>
          </p:cNvCxnSpPr>
          <p:nvPr/>
        </p:nvCxnSpPr>
        <p:spPr>
          <a:xfrm>
            <a:off x="5652120" y="3645024"/>
            <a:ext cx="50405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Pravokutnik 14"/>
          <p:cNvSpPr/>
          <p:nvPr/>
        </p:nvSpPr>
        <p:spPr>
          <a:xfrm>
            <a:off x="603176" y="4581128"/>
            <a:ext cx="1376536" cy="72008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STRUKTURNI FONDOVI</a:t>
            </a:r>
            <a:endParaRPr lang="hr-HR" dirty="0"/>
          </a:p>
        </p:txBody>
      </p:sp>
      <p:cxnSp>
        <p:nvCxnSpPr>
          <p:cNvPr id="17" name="Kutni poveznik 16"/>
          <p:cNvCxnSpPr>
            <a:stCxn id="4" idx="2"/>
            <a:endCxn id="18" idx="0"/>
          </p:cNvCxnSpPr>
          <p:nvPr/>
        </p:nvCxnSpPr>
        <p:spPr>
          <a:xfrm rot="16200000" flipH="1">
            <a:off x="2339752" y="4005064"/>
            <a:ext cx="432048" cy="720080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ravokutnik 17"/>
          <p:cNvSpPr/>
          <p:nvPr/>
        </p:nvSpPr>
        <p:spPr>
          <a:xfrm>
            <a:off x="2195736" y="4581128"/>
            <a:ext cx="1440160" cy="72008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KOHEZIJSKI FOND</a:t>
            </a:r>
            <a:endParaRPr lang="hr-HR" dirty="0"/>
          </a:p>
        </p:txBody>
      </p:sp>
      <p:sp>
        <p:nvSpPr>
          <p:cNvPr id="22" name="Pravokutnik 21"/>
          <p:cNvSpPr/>
          <p:nvPr/>
        </p:nvSpPr>
        <p:spPr>
          <a:xfrm>
            <a:off x="618208" y="5773856"/>
            <a:ext cx="864096" cy="57606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EFRR</a:t>
            </a:r>
            <a:endParaRPr lang="hr-HR" dirty="0"/>
          </a:p>
        </p:txBody>
      </p:sp>
      <p:sp>
        <p:nvSpPr>
          <p:cNvPr id="23" name="Pravokutnik 22"/>
          <p:cNvSpPr/>
          <p:nvPr/>
        </p:nvSpPr>
        <p:spPr>
          <a:xfrm>
            <a:off x="1691679" y="5773856"/>
            <a:ext cx="864096" cy="576064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ESF</a:t>
            </a:r>
            <a:endParaRPr lang="hr-HR" dirty="0"/>
          </a:p>
        </p:txBody>
      </p:sp>
      <p:cxnSp>
        <p:nvCxnSpPr>
          <p:cNvPr id="25" name="Kutni poveznik 24"/>
          <p:cNvCxnSpPr>
            <a:stCxn id="15" idx="2"/>
            <a:endCxn id="22" idx="0"/>
          </p:cNvCxnSpPr>
          <p:nvPr/>
        </p:nvCxnSpPr>
        <p:spPr>
          <a:xfrm rot="5400000">
            <a:off x="934526" y="5416938"/>
            <a:ext cx="472648" cy="241188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Kutni poveznik 26"/>
          <p:cNvCxnSpPr>
            <a:stCxn id="15" idx="2"/>
            <a:endCxn id="23" idx="0"/>
          </p:cNvCxnSpPr>
          <p:nvPr/>
        </p:nvCxnSpPr>
        <p:spPr>
          <a:xfrm rot="16200000" flipH="1">
            <a:off x="1471261" y="5121390"/>
            <a:ext cx="472648" cy="832283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Pravokutnik 35"/>
          <p:cNvSpPr/>
          <p:nvPr/>
        </p:nvSpPr>
        <p:spPr>
          <a:xfrm>
            <a:off x="3923927" y="4578815"/>
            <a:ext cx="1440160" cy="72008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EPFRR</a:t>
            </a:r>
            <a:endParaRPr lang="hr-HR" dirty="0"/>
          </a:p>
        </p:txBody>
      </p:sp>
      <p:cxnSp>
        <p:nvCxnSpPr>
          <p:cNvPr id="38" name="Kutni poveznik 37"/>
          <p:cNvCxnSpPr>
            <a:stCxn id="6" idx="2"/>
            <a:endCxn id="36" idx="0"/>
          </p:cNvCxnSpPr>
          <p:nvPr/>
        </p:nvCxnSpPr>
        <p:spPr>
          <a:xfrm rot="5400000">
            <a:off x="4429141" y="4363947"/>
            <a:ext cx="429735" cy="1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Pravokutnik 41"/>
          <p:cNvSpPr/>
          <p:nvPr/>
        </p:nvSpPr>
        <p:spPr>
          <a:xfrm>
            <a:off x="6451912" y="4581128"/>
            <a:ext cx="1440160" cy="72008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dirty="0" smtClean="0"/>
              <a:t>EPFRR</a:t>
            </a:r>
            <a:endParaRPr lang="hr-HR" dirty="0"/>
          </a:p>
        </p:txBody>
      </p:sp>
      <p:cxnSp>
        <p:nvCxnSpPr>
          <p:cNvPr id="44" name="Kutni poveznik 43"/>
          <p:cNvCxnSpPr>
            <a:stCxn id="7" idx="2"/>
            <a:endCxn id="42" idx="0"/>
          </p:cNvCxnSpPr>
          <p:nvPr/>
        </p:nvCxnSpPr>
        <p:spPr>
          <a:xfrm rot="16200000" flipH="1">
            <a:off x="6952116" y="4361252"/>
            <a:ext cx="432048" cy="7704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2872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3038"/>
            <a:ext cx="8229600" cy="56356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hr-HR" sz="32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Operativni programi </a:t>
            </a:r>
            <a:r>
              <a:rPr lang="hr-HR" sz="32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2007.-2013.</a:t>
            </a:r>
            <a:endParaRPr lang="hr-HR" sz="3200" b="1" kern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Calibri" pitchFamily="34" charset="0"/>
            </a:endParaRPr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</p:nvPr>
        </p:nvGraphicFramePr>
        <p:xfrm>
          <a:off x="588963" y="1196975"/>
          <a:ext cx="8004132" cy="488262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42160"/>
                <a:gridCol w="5761972"/>
              </a:tblGrid>
              <a:tr h="31100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800" dirty="0">
                          <a:effectLst/>
                        </a:rPr>
                        <a:t>OPERATIVNI PROGRAM</a:t>
                      </a:r>
                      <a:endParaRPr lang="hr-HR" sz="1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800" dirty="0" smtClean="0">
                          <a:effectLst/>
                        </a:rPr>
                        <a:t>PODRUČJA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800" dirty="0" smtClean="0">
                          <a:effectLst/>
                        </a:rPr>
                        <a:t>ULAGANJA</a:t>
                      </a:r>
                      <a:endParaRPr lang="hr-HR" sz="18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4678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r-HR" sz="16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600" dirty="0" smtClean="0">
                          <a:effectLst/>
                        </a:rPr>
                        <a:t>PROMET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Željeznica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Unutarnja plovidba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7088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r-HR" sz="16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600" dirty="0" smtClean="0">
                          <a:effectLst/>
                        </a:rPr>
                        <a:t>OKOLIŠ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 smtClean="0">
                          <a:effectLst/>
                        </a:rPr>
                        <a:t>Gospodarenje </a:t>
                      </a:r>
                      <a:r>
                        <a:rPr lang="hr-HR" sz="1600" dirty="0">
                          <a:effectLst/>
                        </a:rPr>
                        <a:t>otpadom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Vodoopskrba i integrirani sustav upravljanja otpadnim vodama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9498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r-HR" sz="16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600" dirty="0" smtClean="0">
                          <a:effectLst/>
                        </a:rPr>
                        <a:t>REGIONALNA </a:t>
                      </a:r>
                      <a:r>
                        <a:rPr lang="hr-HR" sz="1600" dirty="0">
                          <a:effectLst/>
                        </a:rPr>
                        <a:t>KONKURENTNOST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Razvoj i unaprjeđenje regionalne infrastrukture i jačanje atraktivnosti regija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Jačanje konkurentnosti </a:t>
                      </a:r>
                      <a:r>
                        <a:rPr lang="hr-HR" sz="1600" dirty="0" smtClean="0">
                          <a:effectLst/>
                        </a:rPr>
                        <a:t>hrvatskoga </a:t>
                      </a:r>
                      <a:r>
                        <a:rPr lang="hr-HR" sz="1600" dirty="0">
                          <a:effectLst/>
                        </a:rPr>
                        <a:t>gospodarstva 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  <a:tr h="20321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r-HR" sz="16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hr-HR" sz="1600" dirty="0" smtClean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hr-HR" sz="1600" dirty="0" smtClean="0">
                          <a:effectLst/>
                        </a:rPr>
                        <a:t>RAZVOJ </a:t>
                      </a:r>
                      <a:r>
                        <a:rPr lang="hr-HR" sz="1600" dirty="0">
                          <a:effectLst/>
                        </a:rPr>
                        <a:t>LJUDSKIH POTENCIJALA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rtl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Održivo zapošljavanje i prilagodljivost radne snage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Jačanje socijalnog uključivanja i integracije osoba u nepovoljnom položaju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Unaprjeđenje ljudskog kapitala u obrazovanju, istraživanju i razvoju;</a:t>
                      </a:r>
                    </a:p>
                    <a:p>
                      <a:pPr marL="342900" lvl="0" indent="-34290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Calibri"/>
                        <a:buChar char="-"/>
                      </a:pPr>
                      <a:r>
                        <a:rPr lang="hr-HR" sz="1600" dirty="0">
                          <a:effectLst/>
                        </a:rPr>
                        <a:t>Jačanje uloge civilnog društva za bolje upravljanje</a:t>
                      </a:r>
                      <a:endParaRPr lang="hr-HR" sz="1600" dirty="0">
                        <a:effectLst/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5653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3038"/>
            <a:ext cx="8229600" cy="563562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hr-HR" sz="3200" b="1" kern="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Institucionalni okvir </a:t>
            </a:r>
            <a:r>
              <a:rPr lang="hr-HR" sz="3200" b="1" kern="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Calibri" pitchFamily="34" charset="0"/>
              </a:rPr>
              <a:t>2007. – 2013.</a:t>
            </a:r>
            <a:endParaRPr lang="hr-HR" sz="3200" b="1" kern="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cs typeface="Calibri" pitchFamily="34" charset="0"/>
            </a:endParaRPr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989013"/>
            <a:ext cx="8229600" cy="51371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  <a:defRPr/>
            </a:pPr>
            <a:r>
              <a:rPr lang="hr-HR" sz="2800" b="1" dirty="0"/>
              <a:t>Institucionalni okvir utvrđen je:</a:t>
            </a:r>
          </a:p>
          <a:p>
            <a:pPr eaLnBrk="1" hangingPunct="1">
              <a:defRPr/>
            </a:pPr>
            <a:endParaRPr lang="hr-HR" sz="2800" b="1" dirty="0" smtClean="0"/>
          </a:p>
          <a:p>
            <a:pPr eaLnBrk="1" hangingPunct="1">
              <a:defRPr/>
            </a:pPr>
            <a:r>
              <a:rPr lang="hr-HR" sz="2800" b="1" dirty="0" smtClean="0"/>
              <a:t>Zakonom</a:t>
            </a:r>
            <a:r>
              <a:rPr lang="hr-HR" sz="2800" dirty="0" smtClean="0"/>
              <a:t> </a:t>
            </a:r>
            <a:r>
              <a:rPr lang="hr-HR" sz="2800" dirty="0"/>
              <a:t>o uspostavi institucionalnog okvira za korištenje strukturnih instrumenata u RH </a:t>
            </a:r>
          </a:p>
          <a:p>
            <a:pPr marL="0" indent="0" eaLnBrk="1" hangingPunct="1">
              <a:spcAft>
                <a:spcPts val="2400"/>
              </a:spcAft>
              <a:buFont typeface="Arial" charset="0"/>
              <a:buNone/>
              <a:defRPr/>
            </a:pPr>
            <a:r>
              <a:rPr lang="hr-HR" sz="2800" dirty="0"/>
              <a:t>  </a:t>
            </a:r>
            <a:r>
              <a:rPr lang="hr-HR" sz="2800" dirty="0" smtClean="0"/>
              <a:t> (</a:t>
            </a:r>
            <a:r>
              <a:rPr lang="hr-HR" sz="2800" dirty="0"/>
              <a:t>NN 78/2012) = </a:t>
            </a:r>
            <a:r>
              <a:rPr lang="hr-HR" sz="2800" b="1" dirty="0"/>
              <a:t>funkcije i odgovornosti u Sustavu</a:t>
            </a:r>
          </a:p>
          <a:p>
            <a:pPr eaLnBrk="1" hangingPunct="1">
              <a:defRPr/>
            </a:pPr>
            <a:r>
              <a:rPr lang="hr-HR" sz="2800" b="1" dirty="0"/>
              <a:t>Uredbom</a:t>
            </a:r>
            <a:r>
              <a:rPr lang="hr-HR" sz="2800" dirty="0"/>
              <a:t> o tijelima u sustavu upravljanja i kontrole korištenja strukturnih instrumenata EU u RH</a:t>
            </a:r>
          </a:p>
          <a:p>
            <a:pPr marL="0" indent="0" eaLnBrk="1" hangingPunct="1">
              <a:spcAft>
                <a:spcPts val="1200"/>
              </a:spcAft>
              <a:buFont typeface="Arial" charset="0"/>
              <a:buNone/>
              <a:defRPr/>
            </a:pPr>
            <a:r>
              <a:rPr lang="hr-HR" sz="2800" dirty="0" smtClean="0"/>
              <a:t>    (</a:t>
            </a:r>
            <a:r>
              <a:rPr lang="hr-HR" sz="2800" dirty="0"/>
              <a:t>NN, 97/2012) = </a:t>
            </a:r>
            <a:r>
              <a:rPr lang="hr-HR" sz="2800" b="1" dirty="0"/>
              <a:t>nositelji funkcija i odgovornosti</a:t>
            </a:r>
          </a:p>
          <a:p>
            <a:pPr eaLnBrk="1" hangingPunct="1">
              <a:defRPr/>
            </a:pPr>
            <a:endParaRPr lang="hr-HR" dirty="0"/>
          </a:p>
        </p:txBody>
      </p:sp>
      <p:sp>
        <p:nvSpPr>
          <p:cNvPr id="7" name="TextBox 6"/>
          <p:cNvSpPr txBox="1"/>
          <p:nvPr/>
        </p:nvSpPr>
        <p:spPr>
          <a:xfrm>
            <a:off x="2623076" y="5532040"/>
            <a:ext cx="4191082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r-HR" sz="2400" b="1" u="sng" dirty="0">
                <a:solidFill>
                  <a:schemeClr val="tx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IPA nasljeđe </a:t>
            </a:r>
            <a:endParaRPr lang="hr-HR" sz="2400" b="1" u="sng" dirty="0">
              <a:solidFill>
                <a:schemeClr val="tx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sym typeface="Wingdings" pitchFamily="2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2699547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hr-HR" dirty="0" smtClean="0"/>
              <a:t>Operativna struktura (OS)</a:t>
            </a:r>
          </a:p>
          <a:p>
            <a:pPr>
              <a:buNone/>
            </a:pPr>
            <a:endParaRPr lang="hr-HR" dirty="0" smtClean="0"/>
          </a:p>
          <a:p>
            <a:r>
              <a:rPr lang="hr-HR" dirty="0" smtClean="0"/>
              <a:t>Koordinativno tijalo</a:t>
            </a:r>
          </a:p>
          <a:p>
            <a:r>
              <a:rPr lang="hr-HR" dirty="0" smtClean="0"/>
              <a:t>Upravljačko tijelo (</a:t>
            </a:r>
            <a:r>
              <a:rPr lang="hr-HR" dirty="0" err="1" smtClean="0"/>
              <a:t>eng</a:t>
            </a:r>
            <a:r>
              <a:rPr lang="hr-HR" dirty="0" smtClean="0"/>
              <a:t>. </a:t>
            </a:r>
            <a:r>
              <a:rPr lang="hr-HR" dirty="0" err="1" smtClean="0"/>
              <a:t>Managing</a:t>
            </a:r>
            <a:r>
              <a:rPr lang="hr-HR" dirty="0" smtClean="0"/>
              <a:t> </a:t>
            </a:r>
            <a:r>
              <a:rPr lang="hr-HR" dirty="0" err="1" smtClean="0"/>
              <a:t>Authority</a:t>
            </a:r>
            <a:r>
              <a:rPr lang="hr-HR" dirty="0" smtClean="0"/>
              <a:t>)</a:t>
            </a:r>
          </a:p>
          <a:p>
            <a:r>
              <a:rPr lang="hr-HR" dirty="0" smtClean="0"/>
              <a:t>IB razina 1 i 2 (IB – </a:t>
            </a:r>
            <a:r>
              <a:rPr lang="hr-HR" dirty="0" err="1" smtClean="0"/>
              <a:t>intermediate</a:t>
            </a:r>
            <a:r>
              <a:rPr lang="hr-HR" dirty="0" smtClean="0"/>
              <a:t> </a:t>
            </a:r>
            <a:r>
              <a:rPr lang="hr-HR" dirty="0" err="1" smtClean="0"/>
              <a:t>body</a:t>
            </a:r>
            <a:r>
              <a:rPr lang="hr-HR" dirty="0" smtClean="0"/>
              <a:t>)</a:t>
            </a:r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Tijela i strukture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48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Strategija 2020 (EU2020)</a:t>
            </a:r>
          </a:p>
          <a:p>
            <a:r>
              <a:rPr lang="hr-HR" dirty="0" smtClean="0"/>
              <a:t>Jedinstveni pristup za sve fondove – Zajednički strateški okvir (ZSO, </a:t>
            </a:r>
            <a:r>
              <a:rPr lang="hr-HR" dirty="0" err="1" smtClean="0"/>
              <a:t>eng</a:t>
            </a:r>
            <a:r>
              <a:rPr lang="hr-HR" dirty="0" smtClean="0"/>
              <a:t>. CSF – </a:t>
            </a:r>
            <a:r>
              <a:rPr lang="hr-HR" dirty="0" err="1" smtClean="0"/>
              <a:t>Common</a:t>
            </a:r>
            <a:r>
              <a:rPr lang="hr-HR" dirty="0" smtClean="0"/>
              <a:t> </a:t>
            </a:r>
            <a:r>
              <a:rPr lang="hr-HR" dirty="0" err="1" smtClean="0"/>
              <a:t>Strategic</a:t>
            </a:r>
            <a:r>
              <a:rPr lang="hr-HR" dirty="0" smtClean="0"/>
              <a:t> Framework)</a:t>
            </a:r>
          </a:p>
          <a:p>
            <a:r>
              <a:rPr lang="hr-HR" dirty="0" smtClean="0"/>
              <a:t>Pojednostavljenje na svim razinama</a:t>
            </a:r>
          </a:p>
          <a:p>
            <a:r>
              <a:rPr lang="hr-HR" dirty="0" smtClean="0"/>
              <a:t>Partnerski pristup – Kodeks</a:t>
            </a:r>
          </a:p>
          <a:p>
            <a:r>
              <a:rPr lang="hr-HR" dirty="0" smtClean="0"/>
              <a:t>E-kohezija (</a:t>
            </a:r>
            <a:r>
              <a:rPr lang="hr-HR" dirty="0" err="1" smtClean="0"/>
              <a:t>eng</a:t>
            </a:r>
            <a:r>
              <a:rPr lang="hr-HR" dirty="0" smtClean="0"/>
              <a:t>. e-</a:t>
            </a:r>
            <a:r>
              <a:rPr lang="hr-HR" dirty="0" err="1" smtClean="0"/>
              <a:t>Cohesion</a:t>
            </a:r>
            <a:r>
              <a:rPr lang="hr-HR" dirty="0" smtClean="0"/>
              <a:t>)</a:t>
            </a:r>
          </a:p>
          <a:p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r-HR" dirty="0" smtClean="0">
                <a:solidFill>
                  <a:srgbClr val="FFC000"/>
                </a:solidFill>
              </a:rPr>
              <a:t>Novi pristup 2014. - 2020.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54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Pametan (Smart)</a:t>
            </a:r>
          </a:p>
          <a:p>
            <a:pPr marL="0" indent="0">
              <a:buNone/>
            </a:pPr>
            <a:endParaRPr lang="hr-H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hr-H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drživ (Sustainable) i </a:t>
            </a:r>
          </a:p>
          <a:p>
            <a:pPr marL="0" indent="0">
              <a:buNone/>
            </a:pPr>
            <a:endParaRPr lang="hr-HR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hr-H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</a:t>
            </a:r>
            <a:r>
              <a:rPr lang="hr-HR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ključiv (Inclusive) rast</a:t>
            </a:r>
          </a:p>
          <a:p>
            <a:endParaRPr lang="hr-HR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>
                <a:solidFill>
                  <a:srgbClr val="FFC000"/>
                </a:solidFill>
              </a:rPr>
              <a:t>Strategija EU2020</a:t>
            </a:r>
          </a:p>
        </p:txBody>
      </p:sp>
    </p:spTree>
    <p:extLst>
      <p:ext uri="{BB962C8B-B14F-4D97-AF65-F5344CB8AC3E}">
        <p14:creationId xmlns:p14="http://schemas.microsoft.com/office/powerpoint/2010/main" val="427872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4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marL="0" indent="0" algn="ctr" eaLnBrk="1" hangingPunct="1">
              <a:spcBef>
                <a:spcPts val="2400"/>
              </a:spcBef>
              <a:buFont typeface="Arial" pitchFamily="34" charset="0"/>
              <a:buNone/>
            </a:pPr>
            <a:r>
              <a:rPr lang="en-US" sz="2400" b="1" dirty="0" err="1" smtClean="0"/>
              <a:t>Strateg</a:t>
            </a:r>
            <a:r>
              <a:rPr lang="hr-HR" sz="2400" b="1" dirty="0" err="1" smtClean="0"/>
              <a:t>ija</a:t>
            </a:r>
            <a:r>
              <a:rPr lang="hr-HR" sz="2400" b="1" dirty="0" smtClean="0"/>
              <a:t> za „</a:t>
            </a:r>
            <a:r>
              <a:rPr lang="hr-HR" sz="2400" b="1" i="1" dirty="0" smtClean="0"/>
              <a:t>pametan, održiv i uključiv”</a:t>
            </a:r>
            <a:r>
              <a:rPr lang="en-US" sz="2400" b="1" dirty="0" smtClean="0"/>
              <a:t> </a:t>
            </a:r>
            <a:r>
              <a:rPr lang="hr-HR" sz="2400" b="1" dirty="0" smtClean="0"/>
              <a:t>rast, ciljevi:</a:t>
            </a:r>
            <a:endParaRPr lang="en-US" sz="2400" b="1" dirty="0" smtClean="0"/>
          </a:p>
          <a:p>
            <a:pPr marL="0" indent="0" eaLnBrk="1" hangingPunct="1">
              <a:spcBef>
                <a:spcPts val="1200"/>
              </a:spcBef>
              <a:buFont typeface="Calibri" pitchFamily="34" charset="0"/>
              <a:buAutoNum type="arabicPeriod"/>
            </a:pPr>
            <a:r>
              <a:rPr lang="hr-HR" sz="1800" b="1" dirty="0" smtClean="0"/>
              <a:t> Siromaštvo</a:t>
            </a:r>
            <a:endParaRPr lang="en-US" sz="1800" b="1" dirty="0" smtClean="0"/>
          </a:p>
          <a:p>
            <a:pPr marL="857250" lvl="1" indent="-457200" eaLnBrk="1" hangingPunct="1">
              <a:spcBef>
                <a:spcPts val="600"/>
              </a:spcBef>
            </a:pPr>
            <a:r>
              <a:rPr lang="en-US" sz="1800" dirty="0" smtClean="0"/>
              <a:t>20</a:t>
            </a:r>
            <a:r>
              <a:rPr lang="hr-HR" sz="1800" dirty="0" smtClean="0"/>
              <a:t> </a:t>
            </a:r>
            <a:r>
              <a:rPr lang="en-US" sz="1800" dirty="0" smtClean="0"/>
              <a:t>m</a:t>
            </a:r>
            <a:r>
              <a:rPr lang="hr-HR" sz="1800" dirty="0" err="1" smtClean="0"/>
              <a:t>ilijuna</a:t>
            </a:r>
            <a:r>
              <a:rPr lang="hr-HR" sz="1800" dirty="0" smtClean="0"/>
              <a:t> ljudi van rizika siromaštva i isključenosti</a:t>
            </a:r>
            <a:endParaRPr lang="en-US" sz="1800" dirty="0" smtClean="0"/>
          </a:p>
          <a:p>
            <a:pPr marL="0" indent="0" eaLnBrk="1" hangingPunct="1">
              <a:spcBef>
                <a:spcPts val="1200"/>
              </a:spcBef>
              <a:buFont typeface="Calibri" pitchFamily="34" charset="0"/>
              <a:buAutoNum type="arabicPeriod"/>
            </a:pPr>
            <a:r>
              <a:rPr lang="hr-HR" sz="1800" b="1" dirty="0" smtClean="0"/>
              <a:t> Klimatske promjene</a:t>
            </a:r>
            <a:endParaRPr lang="en-US" sz="1800" b="1" dirty="0" smtClean="0"/>
          </a:p>
          <a:p>
            <a:pPr marL="857250" lvl="1" indent="-457200" eaLnBrk="1" hangingPunct="1">
              <a:spcBef>
                <a:spcPts val="600"/>
              </a:spcBef>
            </a:pPr>
            <a:r>
              <a:rPr lang="hr-HR" sz="1800" dirty="0" smtClean="0"/>
              <a:t>Smanjiti emisiju stakleničkih plinova za</a:t>
            </a:r>
            <a:r>
              <a:rPr lang="en-US" sz="1800" dirty="0" smtClean="0"/>
              <a:t> 20% </a:t>
            </a:r>
            <a:r>
              <a:rPr lang="hr-HR" sz="1800" dirty="0" smtClean="0"/>
              <a:t>u usporedbi s </a:t>
            </a:r>
            <a:r>
              <a:rPr lang="en-US" sz="1800" dirty="0" smtClean="0"/>
              <a:t>1990</a:t>
            </a:r>
            <a:r>
              <a:rPr lang="hr-HR" sz="1800" dirty="0" smtClean="0"/>
              <a:t>.</a:t>
            </a:r>
            <a:endParaRPr lang="en-US" sz="1800" dirty="0" smtClean="0"/>
          </a:p>
          <a:p>
            <a:pPr marL="857250" lvl="1" indent="-457200" eaLnBrk="1" hangingPunct="1">
              <a:spcBef>
                <a:spcPts val="600"/>
              </a:spcBef>
            </a:pPr>
            <a:r>
              <a:rPr lang="hr-HR" sz="1800" dirty="0" smtClean="0"/>
              <a:t>Povećati udio obnovljivih izvora energija na </a:t>
            </a:r>
            <a:r>
              <a:rPr lang="en-US" sz="1800" dirty="0" smtClean="0"/>
              <a:t>20% </a:t>
            </a:r>
            <a:r>
              <a:rPr lang="hr-HR" sz="1800" dirty="0" smtClean="0"/>
              <a:t>ukupne potrošnje energije</a:t>
            </a:r>
            <a:endParaRPr lang="en-US" sz="1800" dirty="0" smtClean="0"/>
          </a:p>
          <a:p>
            <a:pPr marL="857250" lvl="1" indent="-457200" eaLnBrk="1" hangingPunct="1">
              <a:spcBef>
                <a:spcPts val="600"/>
              </a:spcBef>
            </a:pPr>
            <a:r>
              <a:rPr lang="hr-HR" sz="1800" dirty="0" smtClean="0"/>
              <a:t>Povećati energetsku učinkovitost za 20%</a:t>
            </a:r>
            <a:endParaRPr lang="en-US" sz="1800" dirty="0" smtClean="0"/>
          </a:p>
          <a:p>
            <a:pPr marL="0" indent="0" eaLnBrk="1" hangingPunct="1">
              <a:spcBef>
                <a:spcPts val="1200"/>
              </a:spcBef>
              <a:buFont typeface="Calibri" pitchFamily="34" charset="0"/>
              <a:buAutoNum type="arabicPeriod"/>
            </a:pPr>
            <a:r>
              <a:rPr lang="hr-HR" sz="1800" b="1" dirty="0" smtClean="0"/>
              <a:t> Obrazovanje</a:t>
            </a:r>
            <a:endParaRPr lang="en-US" sz="1800" b="1" dirty="0" smtClean="0"/>
          </a:p>
          <a:p>
            <a:pPr marL="857250" lvl="1" indent="-457200" eaLnBrk="1" hangingPunct="1">
              <a:spcBef>
                <a:spcPts val="600"/>
              </a:spcBef>
            </a:pPr>
            <a:r>
              <a:rPr lang="hr-HR" sz="1800" dirty="0" smtClean="0"/>
              <a:t>Smanjiti stope prekida školovanja ispod</a:t>
            </a:r>
            <a:r>
              <a:rPr lang="en-US" sz="1800" dirty="0" smtClean="0"/>
              <a:t> 10% (</a:t>
            </a:r>
            <a:r>
              <a:rPr lang="hr-HR" sz="1800" dirty="0" smtClean="0"/>
              <a:t>sada je </a:t>
            </a:r>
            <a:r>
              <a:rPr lang="en-US" sz="1800" dirty="0" smtClean="0"/>
              <a:t>15%)</a:t>
            </a:r>
          </a:p>
          <a:p>
            <a:pPr marL="857250" lvl="1" indent="-457200" eaLnBrk="1" hangingPunct="1">
              <a:spcBef>
                <a:spcPts val="600"/>
              </a:spcBef>
            </a:pPr>
            <a:r>
              <a:rPr lang="en-US" sz="1800" dirty="0" smtClean="0"/>
              <a:t>40% </a:t>
            </a:r>
            <a:r>
              <a:rPr lang="hr-HR" sz="1800" dirty="0" smtClean="0"/>
              <a:t>osoba starosti </a:t>
            </a:r>
            <a:r>
              <a:rPr lang="en-US" sz="1800" dirty="0" smtClean="0"/>
              <a:t>30-34</a:t>
            </a:r>
            <a:r>
              <a:rPr lang="hr-HR" sz="1800" dirty="0" smtClean="0"/>
              <a:t> godine s tercijarnim obrazovanjem</a:t>
            </a:r>
            <a:r>
              <a:rPr lang="en-US" sz="1800" dirty="0" smtClean="0"/>
              <a:t> </a:t>
            </a:r>
            <a:r>
              <a:rPr lang="hr-HR" sz="1800" dirty="0"/>
              <a:t> </a:t>
            </a:r>
            <a:r>
              <a:rPr lang="en-US" sz="1800" dirty="0" smtClean="0"/>
              <a:t>(</a:t>
            </a:r>
            <a:r>
              <a:rPr lang="hr-HR" sz="1800" dirty="0" smtClean="0"/>
              <a:t>sada je </a:t>
            </a:r>
            <a:r>
              <a:rPr lang="en-US" sz="1800" dirty="0" smtClean="0"/>
              <a:t>31%)</a:t>
            </a:r>
          </a:p>
          <a:p>
            <a:pPr marL="0" indent="0" eaLnBrk="1" hangingPunct="1">
              <a:spcBef>
                <a:spcPts val="1200"/>
              </a:spcBef>
              <a:buFont typeface="Calibri" pitchFamily="34" charset="0"/>
              <a:buAutoNum type="arabicPeriod"/>
            </a:pPr>
            <a:r>
              <a:rPr lang="hr-HR" sz="1800" b="1" dirty="0" smtClean="0"/>
              <a:t> Istraživanje i razvoj</a:t>
            </a:r>
            <a:endParaRPr lang="en-GB" sz="1800" b="1" dirty="0" smtClean="0"/>
          </a:p>
          <a:p>
            <a:pPr marL="857250" lvl="1" indent="-457200" eaLnBrk="1" hangingPunct="1">
              <a:spcBef>
                <a:spcPts val="600"/>
              </a:spcBef>
            </a:pPr>
            <a:r>
              <a:rPr lang="hr-HR" sz="1800" dirty="0" smtClean="0"/>
              <a:t>Povećati javna i privatna ulaganja u istraživanje i razvoj na </a:t>
            </a:r>
            <a:r>
              <a:rPr lang="en-GB" sz="1800" dirty="0" smtClean="0"/>
              <a:t>3% </a:t>
            </a:r>
            <a:r>
              <a:rPr lang="hr-HR" sz="1800" dirty="0" smtClean="0"/>
              <a:t>B</a:t>
            </a:r>
            <a:r>
              <a:rPr lang="en-GB" sz="1800" dirty="0" smtClean="0"/>
              <a:t>DP</a:t>
            </a:r>
            <a:r>
              <a:rPr lang="hr-HR" sz="1800" dirty="0" smtClean="0"/>
              <a:t>-a</a:t>
            </a:r>
            <a:r>
              <a:rPr lang="en-GB" sz="1800" dirty="0" smtClean="0"/>
              <a:t> (</a:t>
            </a:r>
            <a:r>
              <a:rPr lang="hr-HR" sz="1800" dirty="0" smtClean="0"/>
              <a:t>sada je </a:t>
            </a:r>
            <a:r>
              <a:rPr lang="en-GB" sz="1800" dirty="0" smtClean="0"/>
              <a:t>1</a:t>
            </a:r>
            <a:r>
              <a:rPr lang="hr-HR" sz="1800" dirty="0" smtClean="0"/>
              <a:t>,</a:t>
            </a:r>
            <a:r>
              <a:rPr lang="en-GB" sz="1800" dirty="0" smtClean="0"/>
              <a:t>9%)</a:t>
            </a:r>
          </a:p>
          <a:p>
            <a:pPr marL="0" indent="0" eaLnBrk="1" hangingPunct="1">
              <a:spcBef>
                <a:spcPts val="1200"/>
              </a:spcBef>
              <a:buFont typeface="Calibri" pitchFamily="34" charset="0"/>
              <a:buAutoNum type="arabicPeriod"/>
            </a:pPr>
            <a:r>
              <a:rPr lang="hr-HR" sz="1800" b="1" dirty="0" smtClean="0"/>
              <a:t> Zapošljavanje</a:t>
            </a:r>
            <a:endParaRPr lang="en-GB" sz="1800" b="1" dirty="0" smtClean="0"/>
          </a:p>
          <a:p>
            <a:pPr marL="857250" lvl="1" indent="-457200" eaLnBrk="1" hangingPunct="1">
              <a:spcBef>
                <a:spcPts val="600"/>
              </a:spcBef>
            </a:pPr>
            <a:r>
              <a:rPr lang="hr-HR" sz="1800" dirty="0" smtClean="0"/>
              <a:t>Povećati stopu zapošljavanja za žene i muškarce dobi </a:t>
            </a:r>
            <a:r>
              <a:rPr lang="en-GB" sz="1800" dirty="0" smtClean="0"/>
              <a:t>20-64</a:t>
            </a:r>
            <a:r>
              <a:rPr lang="hr-HR" sz="1800" dirty="0" smtClean="0"/>
              <a:t> godine na 75%</a:t>
            </a:r>
            <a:r>
              <a:rPr lang="en-GB" sz="1800" dirty="0" smtClean="0"/>
              <a:t>, </a:t>
            </a:r>
            <a:r>
              <a:rPr lang="hr-HR" sz="1800" dirty="0" smtClean="0"/>
              <a:t>uz veće sudjelovanje marginaliziranih grupa na tržištu rada</a:t>
            </a:r>
            <a:endParaRPr lang="en-GB" sz="1800" dirty="0" smtClean="0"/>
          </a:p>
          <a:p>
            <a:pPr marL="0" indent="0" eaLnBrk="1" hangingPunct="1">
              <a:spcBef>
                <a:spcPts val="2400"/>
              </a:spcBef>
              <a:buFont typeface="Arial" pitchFamily="34" charset="0"/>
              <a:buNone/>
            </a:pPr>
            <a:endParaRPr lang="en-GB" sz="1800" b="1" dirty="0" smtClean="0"/>
          </a:p>
          <a:p>
            <a:pPr marL="0" indent="0" eaLnBrk="1" hangingPunct="1">
              <a:lnSpc>
                <a:spcPct val="90000"/>
              </a:lnSpc>
              <a:buFont typeface="Wingdings" pitchFamily="2" charset="2"/>
              <a:buNone/>
            </a:pPr>
            <a:endParaRPr lang="en-GB" sz="1800" dirty="0" smtClean="0"/>
          </a:p>
        </p:txBody>
      </p:sp>
      <p:sp>
        <p:nvSpPr>
          <p:cNvPr id="46082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fld id="{316FB66D-FF52-4441-A4EC-BB8E6454399D}" type="slidenum">
              <a:rPr lang="en-GB" altLang="en-US" sz="1200">
                <a:solidFill>
                  <a:srgbClr val="898989"/>
                </a:solidFill>
              </a:rPr>
              <a:pPr/>
              <a:t>14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r-HR" sz="3600" b="1" dirty="0" smtClean="0">
                <a:solidFill>
                  <a:srgbClr val="FFFF00"/>
                </a:solidFill>
              </a:rPr>
              <a:t>Strategija </a:t>
            </a:r>
            <a:r>
              <a:rPr lang="en-GB" sz="3600" b="1" dirty="0" err="1" smtClean="0">
                <a:solidFill>
                  <a:srgbClr val="FFFF00"/>
                </a:solidFill>
              </a:rPr>
              <a:t>Europ</a:t>
            </a:r>
            <a:r>
              <a:rPr lang="hr-HR" sz="3600" b="1" dirty="0" smtClean="0">
                <a:solidFill>
                  <a:srgbClr val="FFFF00"/>
                </a:solidFill>
              </a:rPr>
              <a:t>a </a:t>
            </a:r>
            <a:r>
              <a:rPr lang="en-GB" sz="3600" b="1" dirty="0" smtClean="0">
                <a:solidFill>
                  <a:srgbClr val="FFFF00"/>
                </a:solidFill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907129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/>
              <a:t>EU2020 - Ciljevi</a:t>
            </a:r>
            <a:endParaRPr lang="hr-HR" dirty="0"/>
          </a:p>
        </p:txBody>
      </p:sp>
      <p:graphicFrame>
        <p:nvGraphicFramePr>
          <p:cNvPr id="10" name="Grafikon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58928246"/>
              </p:ext>
            </p:extLst>
          </p:nvPr>
        </p:nvGraphicFramePr>
        <p:xfrm>
          <a:off x="71437" y="-278606"/>
          <a:ext cx="9001126" cy="74152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Elipsa 10"/>
          <p:cNvSpPr/>
          <p:nvPr/>
        </p:nvSpPr>
        <p:spPr>
          <a:xfrm>
            <a:off x="5796136" y="4437112"/>
            <a:ext cx="1080120" cy="1368152"/>
          </a:xfrm>
          <a:prstGeom prst="ellipse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  <p:sp>
        <p:nvSpPr>
          <p:cNvPr id="12" name="Elipsa 11"/>
          <p:cNvSpPr/>
          <p:nvPr/>
        </p:nvSpPr>
        <p:spPr>
          <a:xfrm>
            <a:off x="395536" y="4221088"/>
            <a:ext cx="1152128" cy="151216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142454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hr-HR" sz="2800" b="1" dirty="0"/>
              <a:t>Jačanje istraživanja, tehnološkog razvoja i inovacija</a:t>
            </a:r>
            <a:r>
              <a:rPr lang="hr-HR" dirty="0"/>
              <a:t> </a:t>
            </a:r>
            <a:endParaRPr lang="en-GB" sz="32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/>
            </a:pPr>
            <a:endParaRPr lang="en-GB" sz="32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hr-HR" sz="2800" b="1" dirty="0"/>
              <a:t>Poboljšani pristup, korištenje te kvaliteta informacijskih i komunikacijskih tehnologija</a:t>
            </a:r>
            <a:r>
              <a:rPr lang="hr-HR" sz="2800" dirty="0"/>
              <a:t> </a:t>
            </a:r>
            <a:endParaRPr lang="en-GB" sz="28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/>
            </a:pPr>
            <a:endParaRPr lang="en-GB" sz="28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/>
            </a:pPr>
            <a:r>
              <a:rPr lang="hr-HR" sz="2800" b="1" dirty="0"/>
              <a:t>Jačanje konkurentnosti malih i srednjih poduzeća</a:t>
            </a:r>
            <a:r>
              <a:rPr lang="en-US" sz="2800" dirty="0"/>
              <a:t> </a:t>
            </a:r>
            <a:r>
              <a:rPr lang="en-GB" sz="2800" b="1" dirty="0"/>
              <a:t>, </a:t>
            </a:r>
            <a:r>
              <a:rPr lang="hr-HR" sz="2800" b="1" dirty="0"/>
              <a:t>poljoprivrednog sektora</a:t>
            </a:r>
            <a:r>
              <a:rPr lang="hr-HR" sz="2800" dirty="0"/>
              <a:t> </a:t>
            </a:r>
            <a:r>
              <a:rPr lang="en-GB" sz="2800" b="1" dirty="0"/>
              <a:t>(</a:t>
            </a:r>
            <a:r>
              <a:rPr lang="hr-HR" sz="2800" b="1" dirty="0"/>
              <a:t>za</a:t>
            </a:r>
            <a:r>
              <a:rPr lang="en-GB" sz="2800" b="1" dirty="0"/>
              <a:t> </a:t>
            </a:r>
            <a:r>
              <a:rPr lang="en-GB" sz="2800" b="1" dirty="0" smtClean="0"/>
              <a:t>E</a:t>
            </a:r>
            <a:r>
              <a:rPr lang="hr-HR" sz="2800" b="1" dirty="0" smtClean="0"/>
              <a:t>P</a:t>
            </a:r>
            <a:r>
              <a:rPr lang="en-GB" sz="2800" b="1" dirty="0" smtClean="0"/>
              <a:t>FR</a:t>
            </a:r>
            <a:r>
              <a:rPr lang="hr-HR" sz="2800" b="1" dirty="0" smtClean="0"/>
              <a:t>R</a:t>
            </a:r>
            <a:r>
              <a:rPr lang="en-GB" sz="2800" b="1" dirty="0" smtClean="0"/>
              <a:t>) </a:t>
            </a:r>
            <a:r>
              <a:rPr lang="hr-HR" sz="2800" b="1" dirty="0"/>
              <a:t>te sektora ribarstva i </a:t>
            </a:r>
            <a:r>
              <a:rPr lang="hr-HR" sz="2800" b="1" dirty="0" err="1"/>
              <a:t>akvakulture</a:t>
            </a:r>
            <a:r>
              <a:rPr lang="en-US" sz="2800" dirty="0"/>
              <a:t> </a:t>
            </a:r>
            <a:r>
              <a:rPr lang="en-GB" sz="2800" b="1" dirty="0"/>
              <a:t>(</a:t>
            </a:r>
            <a:r>
              <a:rPr lang="hr-HR" sz="2800" b="1" dirty="0"/>
              <a:t>za </a:t>
            </a:r>
            <a:r>
              <a:rPr lang="en-GB" sz="2800" b="1" dirty="0" smtClean="0"/>
              <a:t>E</a:t>
            </a:r>
            <a:r>
              <a:rPr lang="hr-HR" sz="2800" b="1" dirty="0" smtClean="0"/>
              <a:t>PR</a:t>
            </a:r>
            <a:r>
              <a:rPr lang="en-GB" sz="2800" b="1" dirty="0" smtClean="0"/>
              <a:t>F)</a:t>
            </a:r>
            <a:endParaRPr lang="en-GB" sz="2800" b="1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Tematski ciljevi (1-3)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7255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+mj-lt"/>
              <a:buAutoNum type="arabicPeriod" startAt="4"/>
            </a:pPr>
            <a:r>
              <a:rPr lang="hr-HR" sz="2800" b="1" dirty="0"/>
              <a:t>Podrška prijelazu prema gospodarstvu temeljenom na niskoj razini emisije CO2 u svim sektorima</a:t>
            </a:r>
            <a:r>
              <a:rPr lang="en-US" sz="2800" dirty="0"/>
              <a:t> </a:t>
            </a:r>
            <a:endParaRPr lang="hr-HR" sz="2800" dirty="0" smtClean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4"/>
            </a:pPr>
            <a:endParaRPr lang="en-GB" sz="32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4"/>
            </a:pPr>
            <a:r>
              <a:rPr lang="hr-HR" sz="2800" b="1" dirty="0" smtClean="0"/>
              <a:t>Promicanje </a:t>
            </a:r>
            <a:r>
              <a:rPr lang="hr-HR" sz="2800" b="1" dirty="0"/>
              <a:t>prilagodbe na klimatske promjene, prevencija i upravljanje </a:t>
            </a:r>
            <a:r>
              <a:rPr lang="hr-HR" sz="2800" b="1" dirty="0" smtClean="0"/>
              <a:t>rizicima</a:t>
            </a:r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4"/>
            </a:pPr>
            <a:endParaRPr lang="hr-HR" sz="2800" b="1" dirty="0" smtClean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4"/>
            </a:pPr>
            <a:r>
              <a:rPr lang="hr-HR" sz="2800" b="1" dirty="0" smtClean="0"/>
              <a:t>Zaštita </a:t>
            </a:r>
            <a:r>
              <a:rPr lang="hr-HR" sz="2800" b="1" dirty="0"/>
              <a:t>okoliša i promicanje učinkovitosti </a:t>
            </a:r>
            <a:r>
              <a:rPr lang="hr-HR" sz="2800" b="1" dirty="0" smtClean="0"/>
              <a:t>resursa</a:t>
            </a:r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4"/>
            </a:pPr>
            <a:endParaRPr lang="hr-HR" sz="2800" b="1" dirty="0" smtClean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4"/>
            </a:pPr>
            <a:r>
              <a:rPr lang="hr-HR" sz="2800" b="1" dirty="0" smtClean="0"/>
              <a:t>Promicanje </a:t>
            </a:r>
            <a:r>
              <a:rPr lang="hr-HR" sz="2800" b="1" dirty="0"/>
              <a:t>održivog prometa te uklanjanje uskih grla u ključnoj infrastrukturi </a:t>
            </a:r>
            <a:endParaRPr lang="hr-HR" sz="2800" b="1" dirty="0" smtClean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Tematski ciljevi (4-7)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5371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+mj-lt"/>
              <a:buAutoNum type="arabicPeriod" startAt="8"/>
            </a:pPr>
            <a:r>
              <a:rPr lang="hr-HR" sz="2400" b="1" dirty="0"/>
              <a:t>Promicanje zapošljavanja i podrška mobilnosti radne </a:t>
            </a:r>
            <a:r>
              <a:rPr lang="hr-HR" sz="2400" b="1" dirty="0" smtClean="0"/>
              <a:t>snage</a:t>
            </a:r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8"/>
            </a:pPr>
            <a:endParaRPr lang="hr-HR" sz="24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8"/>
            </a:pPr>
            <a:r>
              <a:rPr lang="hr-HR" sz="2400" b="1" dirty="0"/>
              <a:t>Promicanje socijalnog uključivanja te borba protiv </a:t>
            </a:r>
            <a:r>
              <a:rPr lang="hr-HR" sz="2400" b="1" dirty="0" smtClean="0"/>
              <a:t>siromaštva</a:t>
            </a:r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8"/>
            </a:pPr>
            <a:endParaRPr lang="hr-HR" sz="24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8"/>
            </a:pPr>
            <a:r>
              <a:rPr lang="hr-HR" sz="2400" b="1" dirty="0"/>
              <a:t>Ulaganje u obrazovanje, vještine i </a:t>
            </a:r>
            <a:r>
              <a:rPr lang="hr-HR" sz="2400" b="1" dirty="0" err="1"/>
              <a:t>cjeloživotno</a:t>
            </a:r>
            <a:r>
              <a:rPr lang="hr-HR" sz="2400" b="1" dirty="0"/>
              <a:t> </a:t>
            </a:r>
            <a:r>
              <a:rPr lang="hr-HR" sz="2400" b="1" dirty="0" smtClean="0"/>
              <a:t>učenje</a:t>
            </a:r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8"/>
            </a:pPr>
            <a:endParaRPr lang="hr-HR" sz="2400" b="1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8"/>
            </a:pPr>
            <a:r>
              <a:rPr lang="hr-HR" sz="2400" b="1" dirty="0"/>
              <a:t>Jačanje institucionalnih kapaciteta te učinkovita javna uprava</a:t>
            </a:r>
            <a:endParaRPr lang="hr-HR" sz="2400" dirty="0"/>
          </a:p>
          <a:p>
            <a:pPr marL="609600" indent="-609600">
              <a:lnSpc>
                <a:spcPct val="80000"/>
              </a:lnSpc>
              <a:spcBef>
                <a:spcPts val="600"/>
              </a:spcBef>
              <a:buFont typeface="Calibri" pitchFamily="34" charset="0"/>
              <a:buAutoNum type="arabicPeriod" startAt="8"/>
            </a:pPr>
            <a:endParaRPr lang="hr-HR" sz="2400" b="1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Tematski ciljevi (8-11)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677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r-HR" dirty="0" smtClean="0"/>
              <a:t>3,48% ukupne alokacije</a:t>
            </a:r>
          </a:p>
          <a:p>
            <a:r>
              <a:rPr lang="hr-HR" dirty="0" smtClean="0"/>
              <a:t>Tri razine:</a:t>
            </a:r>
          </a:p>
          <a:p>
            <a:pPr lvl="1"/>
            <a:r>
              <a:rPr lang="hr-HR" dirty="0" smtClean="0"/>
              <a:t>Prekogranična (NUTS III razina– županije)</a:t>
            </a:r>
          </a:p>
          <a:p>
            <a:pPr lvl="2"/>
            <a:r>
              <a:rPr lang="hr-HR" dirty="0" smtClean="0"/>
              <a:t>Hrvatska – Slovenija, Hrvatska – Mađarska, Hrvatska – Italija, Hrvatska – Bosna i Hercegovina, Hrvatska – Crna Gora, Hrvatska - Srbija</a:t>
            </a:r>
          </a:p>
          <a:p>
            <a:pPr lvl="1"/>
            <a:r>
              <a:rPr lang="hr-HR" dirty="0" smtClean="0"/>
              <a:t>Transnacionalna</a:t>
            </a:r>
          </a:p>
          <a:p>
            <a:pPr lvl="2"/>
            <a:r>
              <a:rPr lang="hr-HR" dirty="0" err="1" smtClean="0"/>
              <a:t>MEDiteran</a:t>
            </a:r>
            <a:r>
              <a:rPr lang="hr-HR" dirty="0" smtClean="0"/>
              <a:t>, Jugoistočna vrata (</a:t>
            </a:r>
            <a:r>
              <a:rPr lang="hr-HR" dirty="0" err="1" smtClean="0"/>
              <a:t>South</a:t>
            </a:r>
            <a:r>
              <a:rPr lang="hr-HR" dirty="0" smtClean="0"/>
              <a:t> East </a:t>
            </a:r>
            <a:r>
              <a:rPr lang="hr-HR" dirty="0" err="1" smtClean="0"/>
              <a:t>Gateway</a:t>
            </a:r>
            <a:r>
              <a:rPr lang="hr-HR" dirty="0" smtClean="0"/>
              <a:t>), Dunav, Središnja Europa (Central Europe)</a:t>
            </a:r>
          </a:p>
          <a:p>
            <a:pPr lvl="1"/>
            <a:r>
              <a:rPr lang="hr-HR" dirty="0" smtClean="0"/>
              <a:t>Međuregionalna</a:t>
            </a:r>
          </a:p>
          <a:p>
            <a:pPr lvl="2"/>
            <a:r>
              <a:rPr lang="hr-HR" dirty="0" smtClean="0"/>
              <a:t>INTERREG VC, URBACT, ESPON, INTERACT</a:t>
            </a:r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Teritorijalna suradnja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01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Bolje trošenje novca</a:t>
            </a:r>
          </a:p>
          <a:p>
            <a:r>
              <a:rPr lang="hr-HR" dirty="0" smtClean="0"/>
              <a:t>Kvaliteta projekata</a:t>
            </a:r>
          </a:p>
          <a:p>
            <a:r>
              <a:rPr lang="hr-HR" dirty="0" smtClean="0"/>
              <a:t>Transparentnost procedura</a:t>
            </a:r>
          </a:p>
          <a:p>
            <a:r>
              <a:rPr lang="hr-HR" dirty="0" smtClean="0"/>
              <a:t>Proširenje kruga potencijalnih korisnika</a:t>
            </a:r>
          </a:p>
          <a:p>
            <a:r>
              <a:rPr lang="hr-HR" dirty="0" smtClean="0"/>
              <a:t>Komunikacija i vidljivost</a:t>
            </a:r>
          </a:p>
          <a:p>
            <a:r>
              <a:rPr lang="hr-HR" dirty="0" smtClean="0"/>
              <a:t>Administrativni kapaciteti</a:t>
            </a:r>
          </a:p>
          <a:p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Izazovi za buduće razdoblje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821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7 L 0.07396 -0.0020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98" y="-11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0.06423 0.00579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12" y="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5"/>
          <p:cNvSpPr txBox="1">
            <a:spLocks noChangeArrowheads="1"/>
          </p:cNvSpPr>
          <p:nvPr/>
        </p:nvSpPr>
        <p:spPr bwMode="auto">
          <a:xfrm>
            <a:off x="2289175" y="1196975"/>
            <a:ext cx="6534150" cy="1022350"/>
          </a:xfrm>
          <a:prstGeom prst="rect">
            <a:avLst/>
          </a:prstGeom>
          <a:solidFill>
            <a:srgbClr val="99CC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r-HR" sz="2800" b="1" dirty="0">
                <a:solidFill>
                  <a:srgbClr val="16489F"/>
                </a:solidFill>
                <a:latin typeface="Calibri" pitchFamily="34" charset="0"/>
              </a:rPr>
              <a:t>ZAJEDNIČKI STRATEŠKI OKVIR</a:t>
            </a:r>
            <a:r>
              <a:rPr lang="et-EE" sz="28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 </a:t>
            </a:r>
            <a:r>
              <a:rPr lang="hr-HR" sz="28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EU</a:t>
            </a:r>
            <a:endParaRPr lang="et-EE" sz="28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  <a:p>
            <a:pPr algn="ctr" eaLnBrk="1" hangingPunct="1"/>
            <a:r>
              <a:rPr lang="et-EE" sz="28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EF</a:t>
            </a:r>
            <a:r>
              <a:rPr lang="hr-HR" sz="28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RR</a:t>
            </a:r>
            <a:r>
              <a:rPr lang="et-EE" sz="28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, </a:t>
            </a:r>
            <a:r>
              <a:rPr lang="et-EE" sz="2800" b="1" i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ESF, </a:t>
            </a:r>
            <a:r>
              <a:rPr lang="hr-HR" sz="28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K</a:t>
            </a:r>
            <a:r>
              <a:rPr lang="et-EE" sz="28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F</a:t>
            </a:r>
            <a:r>
              <a:rPr lang="et-EE" sz="2800" b="1" i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, </a:t>
            </a:r>
            <a:r>
              <a:rPr lang="et-EE" sz="2800" b="1" i="1" dirty="0" smtClean="0">
                <a:solidFill>
                  <a:srgbClr val="C00000"/>
                </a:solidFill>
                <a:latin typeface="Calibri" pitchFamily="34" charset="0"/>
                <a:ea typeface="MS PGothic" pitchFamily="34" charset="-128"/>
              </a:rPr>
              <a:t>E</a:t>
            </a:r>
            <a:r>
              <a:rPr lang="hr-HR" sz="2800" b="1" i="1" dirty="0" smtClean="0">
                <a:solidFill>
                  <a:srgbClr val="C00000"/>
                </a:solidFill>
                <a:latin typeface="Calibri" pitchFamily="34" charset="0"/>
                <a:ea typeface="MS PGothic" pitchFamily="34" charset="-128"/>
              </a:rPr>
              <a:t>P</a:t>
            </a:r>
            <a:r>
              <a:rPr lang="et-EE" sz="2800" b="1" i="1" dirty="0" smtClean="0">
                <a:solidFill>
                  <a:srgbClr val="C00000"/>
                </a:solidFill>
                <a:latin typeface="Calibri" pitchFamily="34" charset="0"/>
                <a:ea typeface="MS PGothic" pitchFamily="34" charset="-128"/>
              </a:rPr>
              <a:t>FR</a:t>
            </a:r>
            <a:r>
              <a:rPr lang="hr-HR" sz="2800" b="1" i="1" dirty="0">
                <a:solidFill>
                  <a:srgbClr val="C00000"/>
                </a:solidFill>
                <a:latin typeface="Calibri" pitchFamily="34" charset="0"/>
                <a:ea typeface="MS PGothic" pitchFamily="34" charset="-128"/>
              </a:rPr>
              <a:t>R</a:t>
            </a:r>
            <a:r>
              <a:rPr lang="et-EE" sz="2800" b="1" i="1" dirty="0" smtClean="0">
                <a:solidFill>
                  <a:srgbClr val="C00000"/>
                </a:solidFill>
                <a:latin typeface="Calibri" pitchFamily="34" charset="0"/>
                <a:ea typeface="MS PGothic" pitchFamily="34" charset="-128"/>
              </a:rPr>
              <a:t>, E</a:t>
            </a:r>
            <a:r>
              <a:rPr lang="hr-HR" sz="2800" b="1" i="1" dirty="0" smtClean="0">
                <a:solidFill>
                  <a:srgbClr val="C00000"/>
                </a:solidFill>
                <a:latin typeface="Calibri" pitchFamily="34" charset="0"/>
                <a:ea typeface="MS PGothic" pitchFamily="34" charset="-128"/>
              </a:rPr>
              <a:t>PRF</a:t>
            </a:r>
            <a:endParaRPr lang="en-GB" sz="2800" b="1" dirty="0">
              <a:solidFill>
                <a:srgbClr val="C00000"/>
              </a:solidFill>
              <a:latin typeface="Calibri" pitchFamily="34" charset="0"/>
              <a:ea typeface="MS PGothic" pitchFamily="34" charset="-128"/>
            </a:endParaRPr>
          </a:p>
          <a:p>
            <a:pPr algn="ctr" eaLnBrk="1" hangingPunct="1"/>
            <a:endParaRPr lang="en-GB" sz="1800" b="1" dirty="0">
              <a:solidFill>
                <a:srgbClr val="16489F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48131" name="Text Box 6"/>
          <p:cNvSpPr txBox="1">
            <a:spLocks noChangeArrowheads="1"/>
          </p:cNvSpPr>
          <p:nvPr/>
        </p:nvSpPr>
        <p:spPr bwMode="auto">
          <a:xfrm>
            <a:off x="2289175" y="2509838"/>
            <a:ext cx="6675438" cy="731837"/>
          </a:xfrm>
          <a:prstGeom prst="rect">
            <a:avLst/>
          </a:prstGeom>
          <a:solidFill>
            <a:srgbClr val="CC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r-HR" sz="2400" b="1" dirty="0" smtClean="0">
                <a:solidFill>
                  <a:srgbClr val="16489F"/>
                </a:solidFill>
                <a:latin typeface="Calibri" pitchFamily="34" charset="0"/>
              </a:rPr>
              <a:t>„SPORAZUM </a:t>
            </a:r>
            <a:r>
              <a:rPr lang="hr-HR" sz="2400" b="1" dirty="0">
                <a:solidFill>
                  <a:srgbClr val="16489F"/>
                </a:solidFill>
                <a:latin typeface="Calibri" pitchFamily="34" charset="0"/>
              </a:rPr>
              <a:t>O </a:t>
            </a:r>
            <a:r>
              <a:rPr lang="hr-HR" sz="2400" b="1" dirty="0" smtClean="0">
                <a:solidFill>
                  <a:srgbClr val="16489F"/>
                </a:solidFill>
                <a:latin typeface="Calibri" pitchFamily="34" charset="0"/>
              </a:rPr>
              <a:t>PARTNERSTVU” EU+RH</a:t>
            </a:r>
            <a:endParaRPr lang="et-EE" sz="24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  <a:p>
            <a:pPr algn="ctr" eaLnBrk="1" hangingPunct="1"/>
            <a:r>
              <a:rPr lang="et-EE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EF</a:t>
            </a:r>
            <a:r>
              <a:rPr lang="hr-HR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RR</a:t>
            </a:r>
            <a:r>
              <a:rPr lang="et-EE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, </a:t>
            </a:r>
            <a:r>
              <a:rPr lang="et-EE" sz="2400" b="1" i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ESF, </a:t>
            </a:r>
            <a:r>
              <a:rPr lang="hr-HR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K</a:t>
            </a:r>
            <a:r>
              <a:rPr lang="et-EE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F</a:t>
            </a:r>
            <a:r>
              <a:rPr lang="et-EE" sz="2400" b="1" i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, </a:t>
            </a:r>
            <a:r>
              <a:rPr lang="et-EE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</a:t>
            </a:r>
            <a:r>
              <a:rPr lang="hr-HR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PFRR</a:t>
            </a:r>
            <a:r>
              <a:rPr lang="et-EE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, E</a:t>
            </a:r>
            <a:r>
              <a:rPr lang="hr-HR" sz="2400" b="1" i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PRF</a:t>
            </a:r>
            <a:endParaRPr lang="en-GB" sz="24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32" name="Text Box 7"/>
          <p:cNvSpPr txBox="1">
            <a:spLocks noChangeArrowheads="1"/>
          </p:cNvSpPr>
          <p:nvPr/>
        </p:nvSpPr>
        <p:spPr bwMode="auto">
          <a:xfrm>
            <a:off x="323850" y="4495675"/>
            <a:ext cx="1420813" cy="1021557"/>
          </a:xfrm>
          <a:prstGeom prst="rect">
            <a:avLst/>
          </a:prstGeom>
          <a:solidFill>
            <a:srgbClr val="FFFF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Na</a:t>
            </a:r>
            <a:r>
              <a:rPr lang="hr-HR" sz="1600" b="1" dirty="0" err="1">
                <a:solidFill>
                  <a:srgbClr val="16489F"/>
                </a:solidFill>
                <a:latin typeface="Calibri" pitchFamily="34" charset="0"/>
              </a:rPr>
              <a:t>cionalna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 ili regionalna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</a:rPr>
              <a:t>razina</a:t>
            </a:r>
          </a:p>
          <a:p>
            <a:pPr algn="ctr" eaLnBrk="1" hangingPunct="1"/>
            <a:endParaRPr lang="en-GB" sz="16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33" name="Text Box 8"/>
          <p:cNvSpPr txBox="1">
            <a:spLocks noChangeArrowheads="1"/>
          </p:cNvSpPr>
          <p:nvPr/>
        </p:nvSpPr>
        <p:spPr bwMode="auto">
          <a:xfrm>
            <a:off x="2289175" y="3532188"/>
            <a:ext cx="2130425" cy="584200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t-EE" sz="1600" b="1" dirty="0" err="1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Operati</a:t>
            </a:r>
            <a:r>
              <a:rPr lang="hr-HR" sz="1600" b="1" dirty="0" err="1">
                <a:solidFill>
                  <a:srgbClr val="16489F"/>
                </a:solidFill>
                <a:latin typeface="Calibri" pitchFamily="34" charset="0"/>
              </a:rPr>
              <a:t>vni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</a:rPr>
              <a:t>program(i) 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za</a:t>
            </a:r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 </a:t>
            </a:r>
            <a:r>
              <a:rPr lang="et-EE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EF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RR</a:t>
            </a:r>
            <a:endParaRPr lang="en-GB" sz="16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34" name="Text Box 9"/>
          <p:cNvSpPr txBox="1">
            <a:spLocks noChangeArrowheads="1"/>
          </p:cNvSpPr>
          <p:nvPr/>
        </p:nvSpPr>
        <p:spPr bwMode="auto">
          <a:xfrm>
            <a:off x="4718050" y="3532188"/>
            <a:ext cx="1941513" cy="1546224"/>
          </a:xfrm>
          <a:prstGeom prst="rect">
            <a:avLst/>
          </a:prstGeom>
          <a:solidFill>
            <a:srgbClr val="FFCC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</a:rPr>
              <a:t>Program(i) 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ruralnog razvoja</a:t>
            </a:r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u okviru </a:t>
            </a:r>
            <a:r>
              <a:rPr lang="et-EE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</a:t>
            </a:r>
            <a:r>
              <a:rPr lang="hr-HR" sz="1600" b="1" dirty="0" err="1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uropskog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 poljoprivrednog fonda za ruralni razvoj</a:t>
            </a:r>
            <a:endParaRPr lang="en-GB" sz="16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35" name="Text Box 10"/>
          <p:cNvSpPr txBox="1">
            <a:spLocks noChangeArrowheads="1"/>
          </p:cNvSpPr>
          <p:nvPr/>
        </p:nvSpPr>
        <p:spPr bwMode="auto">
          <a:xfrm>
            <a:off x="2289175" y="4262438"/>
            <a:ext cx="2130425" cy="584200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t-EE" sz="1600" b="1" dirty="0" err="1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Operati</a:t>
            </a:r>
            <a:r>
              <a:rPr lang="hr-HR" sz="1600" b="1" dirty="0" err="1">
                <a:solidFill>
                  <a:srgbClr val="16489F"/>
                </a:solidFill>
                <a:latin typeface="Calibri" pitchFamily="34" charset="0"/>
              </a:rPr>
              <a:t>vni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</a:rPr>
              <a:t>program(i) 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za</a:t>
            </a:r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 ESF</a:t>
            </a:r>
          </a:p>
          <a:p>
            <a:pPr eaLnBrk="1" hangingPunct="1"/>
            <a:endParaRPr lang="en-GB" sz="1600" b="1" dirty="0">
              <a:solidFill>
                <a:srgbClr val="16489F"/>
              </a:solidFill>
              <a:latin typeface="Arial" pitchFamily="34" charset="0"/>
              <a:ea typeface="MS PGothic" pitchFamily="34" charset="-128"/>
            </a:endParaRPr>
          </a:p>
        </p:txBody>
      </p:sp>
      <p:sp>
        <p:nvSpPr>
          <p:cNvPr id="48136" name="Text Box 11"/>
          <p:cNvSpPr txBox="1">
            <a:spLocks noChangeArrowheads="1"/>
          </p:cNvSpPr>
          <p:nvPr/>
        </p:nvSpPr>
        <p:spPr bwMode="auto">
          <a:xfrm>
            <a:off x="2289175" y="4992688"/>
            <a:ext cx="2130425" cy="582612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t-EE" sz="1600" b="1" dirty="0" err="1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Operati</a:t>
            </a:r>
            <a:r>
              <a:rPr lang="hr-HR" sz="1600" b="1" dirty="0" err="1">
                <a:solidFill>
                  <a:srgbClr val="16489F"/>
                </a:solidFill>
                <a:latin typeface="Calibri" pitchFamily="34" charset="0"/>
              </a:rPr>
              <a:t>vni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</a:rPr>
              <a:t>program(i) 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za</a:t>
            </a:r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K</a:t>
            </a:r>
            <a:r>
              <a:rPr lang="et-EE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F</a:t>
            </a:r>
            <a:endParaRPr lang="en-GB" sz="16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37" name="Text Box 12"/>
          <p:cNvSpPr txBox="1">
            <a:spLocks noChangeArrowheads="1"/>
          </p:cNvSpPr>
          <p:nvPr/>
        </p:nvSpPr>
        <p:spPr bwMode="auto">
          <a:xfrm>
            <a:off x="300038" y="1343025"/>
            <a:ext cx="1562100" cy="731838"/>
          </a:xfrm>
          <a:prstGeom prst="rect">
            <a:avLst/>
          </a:prstGeom>
          <a:solidFill>
            <a:srgbClr val="99CC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r-HR" sz="1600" b="1">
                <a:solidFill>
                  <a:srgbClr val="16489F"/>
                </a:solidFill>
                <a:latin typeface="Calibri" pitchFamily="34" charset="0"/>
              </a:rPr>
              <a:t>Razina </a:t>
            </a:r>
            <a:r>
              <a:rPr lang="et-EE" sz="1600" b="1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EU</a:t>
            </a:r>
            <a:endParaRPr lang="en-GB" sz="1600" b="1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38" name="Text Box 13"/>
          <p:cNvSpPr txBox="1">
            <a:spLocks noChangeArrowheads="1"/>
          </p:cNvSpPr>
          <p:nvPr/>
        </p:nvSpPr>
        <p:spPr bwMode="auto">
          <a:xfrm>
            <a:off x="300038" y="2509838"/>
            <a:ext cx="1562100" cy="731837"/>
          </a:xfrm>
          <a:prstGeom prst="rect">
            <a:avLst/>
          </a:prstGeom>
          <a:solidFill>
            <a:srgbClr val="CC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Na</a:t>
            </a:r>
            <a:r>
              <a:rPr lang="hr-HR" sz="1600" b="1" dirty="0" err="1">
                <a:solidFill>
                  <a:srgbClr val="16489F"/>
                </a:solidFill>
                <a:latin typeface="Calibri" pitchFamily="34" charset="0"/>
              </a:rPr>
              <a:t>cionalna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 razina</a:t>
            </a:r>
            <a:endParaRPr lang="en-GB" sz="16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39" name="Text Box 14"/>
          <p:cNvSpPr txBox="1">
            <a:spLocks noChangeArrowheads="1"/>
          </p:cNvSpPr>
          <p:nvPr/>
        </p:nvSpPr>
        <p:spPr bwMode="auto">
          <a:xfrm>
            <a:off x="2289175" y="5722938"/>
            <a:ext cx="2130425" cy="874712"/>
          </a:xfrm>
          <a:prstGeom prst="rect">
            <a:avLst/>
          </a:prstGeom>
          <a:solidFill>
            <a:srgbClr val="FFFF99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hr-HR" sz="1600" b="1" dirty="0" err="1">
                <a:solidFill>
                  <a:srgbClr val="16489F"/>
                </a:solidFill>
                <a:latin typeface="Calibri" pitchFamily="34" charset="0"/>
              </a:rPr>
              <a:t>Višefondovski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 operativni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</a:rPr>
              <a:t>program(i) 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za</a:t>
            </a:r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 </a:t>
            </a:r>
            <a:r>
              <a:rPr lang="et-EE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EF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RR</a:t>
            </a:r>
            <a:r>
              <a:rPr lang="et-EE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, </a:t>
            </a:r>
            <a:r>
              <a:rPr lang="et-EE" sz="1600" b="1" dirty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ESF,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K</a:t>
            </a:r>
            <a:r>
              <a:rPr lang="et-EE" sz="1600" b="1" dirty="0" smtClean="0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F</a:t>
            </a:r>
            <a:endParaRPr lang="en-GB" sz="16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40" name="AutoShape 15"/>
          <p:cNvSpPr>
            <a:spLocks/>
          </p:cNvSpPr>
          <p:nvPr/>
        </p:nvSpPr>
        <p:spPr bwMode="auto">
          <a:xfrm>
            <a:off x="1862138" y="3387725"/>
            <a:ext cx="141287" cy="3209925"/>
          </a:xfrm>
          <a:prstGeom prst="leftBrace">
            <a:avLst>
              <a:gd name="adj1" fmla="val 189327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41" name="Text Box 16"/>
          <p:cNvSpPr txBox="1">
            <a:spLocks noChangeArrowheads="1"/>
          </p:cNvSpPr>
          <p:nvPr/>
        </p:nvSpPr>
        <p:spPr bwMode="auto">
          <a:xfrm>
            <a:off x="6975475" y="3532187"/>
            <a:ext cx="1989138" cy="1546225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t-EE" sz="1600" b="1" dirty="0" err="1">
                <a:solidFill>
                  <a:srgbClr val="16489F"/>
                </a:solidFill>
                <a:latin typeface="Calibri" pitchFamily="34" charset="0"/>
                <a:ea typeface="MS PGothic" pitchFamily="34" charset="-128"/>
              </a:rPr>
              <a:t>Operati</a:t>
            </a:r>
            <a:r>
              <a:rPr lang="hr-HR" sz="1600" b="1" dirty="0" err="1">
                <a:solidFill>
                  <a:srgbClr val="16489F"/>
                </a:solidFill>
                <a:latin typeface="Calibri" pitchFamily="34" charset="0"/>
              </a:rPr>
              <a:t>vni</a:t>
            </a:r>
            <a:r>
              <a:rPr lang="hr-HR" sz="1600" b="1" dirty="0">
                <a:solidFill>
                  <a:srgbClr val="16489F"/>
                </a:solidFill>
                <a:latin typeface="Calibri" pitchFamily="34" charset="0"/>
              </a:rPr>
              <a:t> </a:t>
            </a:r>
            <a:r>
              <a:rPr lang="hr-HR" sz="1600" b="1" dirty="0" smtClean="0">
                <a:solidFill>
                  <a:srgbClr val="16489F"/>
                </a:solidFill>
                <a:latin typeface="Calibri" pitchFamily="34" charset="0"/>
              </a:rPr>
              <a:t>program(i) u okviru Europskog pomorskog i ribarskog fonda</a:t>
            </a:r>
            <a:endParaRPr lang="en-GB" sz="1600" b="1" dirty="0">
              <a:solidFill>
                <a:srgbClr val="16489F"/>
              </a:solidFill>
              <a:latin typeface="Calibri" pitchFamily="34" charset="0"/>
              <a:ea typeface="MS PGothic" pitchFamily="34" charset="-128"/>
            </a:endParaRPr>
          </a:p>
        </p:txBody>
      </p:sp>
      <p:sp>
        <p:nvSpPr>
          <p:cNvPr id="48142" name="Rectangle 3"/>
          <p:cNvSpPr txBox="1">
            <a:spLocks noChangeArrowheads="1"/>
          </p:cNvSpPr>
          <p:nvPr/>
        </p:nvSpPr>
        <p:spPr bwMode="auto">
          <a:xfrm>
            <a:off x="528638" y="260350"/>
            <a:ext cx="82296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2400"/>
              </a:spcBef>
              <a:buFont typeface="Arial" pitchFamily="34" charset="0"/>
              <a:buNone/>
            </a:pPr>
            <a:endParaRPr lang="en-GB" b="1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GB">
              <a:latin typeface="Calibri" pitchFamily="34" charset="0"/>
            </a:endParaRPr>
          </a:p>
        </p:txBody>
      </p:sp>
      <p:sp>
        <p:nvSpPr>
          <p:cNvPr id="48143" name="Rectangle 3"/>
          <p:cNvSpPr txBox="1">
            <a:spLocks noChangeArrowheads="1"/>
          </p:cNvSpPr>
          <p:nvPr/>
        </p:nvSpPr>
        <p:spPr bwMode="auto">
          <a:xfrm>
            <a:off x="681038" y="412750"/>
            <a:ext cx="8229600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eaLnBrk="1" hangingPunct="1">
              <a:spcBef>
                <a:spcPts val="2400"/>
              </a:spcBef>
              <a:buFont typeface="Arial" pitchFamily="34" charset="0"/>
              <a:buNone/>
            </a:pPr>
            <a:endParaRPr lang="en-GB" b="1">
              <a:latin typeface="Calibri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endParaRPr lang="en-GB">
              <a:latin typeface="Calibri" pitchFamily="34" charset="0"/>
            </a:endParaRPr>
          </a:p>
        </p:txBody>
      </p:sp>
      <p:sp>
        <p:nvSpPr>
          <p:cNvPr id="48144" name="Rectangle 3"/>
          <p:cNvSpPr txBox="1">
            <a:spLocks noChangeArrowheads="1"/>
          </p:cNvSpPr>
          <p:nvPr/>
        </p:nvSpPr>
        <p:spPr bwMode="auto">
          <a:xfrm>
            <a:off x="509588" y="404664"/>
            <a:ext cx="82296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1pPr>
            <a:lvl2pPr marL="742950" indent="-28575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2pPr>
            <a:lvl3pPr marL="11430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3pPr>
            <a:lvl4pPr marL="16002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4pPr>
            <a:lvl5pPr marL="2057400" indent="-228600" eaLnBrk="0" hangingPunct="0"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20000"/>
              </a:spcBef>
              <a:buFont typeface="Wingdings" pitchFamily="2" charset="2"/>
              <a:buNone/>
            </a:pPr>
            <a:r>
              <a:rPr lang="hr-HR" b="1" dirty="0">
                <a:solidFill>
                  <a:srgbClr val="FFFF00"/>
                </a:solidFill>
                <a:latin typeface="Calibri" pitchFamily="34" charset="0"/>
              </a:rPr>
              <a:t>Hijerarhija </a:t>
            </a:r>
            <a:r>
              <a:rPr lang="hr-HR" b="1" dirty="0" smtClean="0">
                <a:solidFill>
                  <a:srgbClr val="FFFF00"/>
                </a:solidFill>
                <a:latin typeface="Calibri" pitchFamily="34" charset="0"/>
              </a:rPr>
              <a:t>programiranja 2014.-2020.</a:t>
            </a:r>
            <a:endParaRPr lang="en-GB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hr-HR" dirty="0" smtClean="0"/>
          </a:p>
          <a:p>
            <a:pPr marL="0" indent="0">
              <a:buNone/>
            </a:pPr>
            <a:r>
              <a:rPr lang="hr-HR" b="1" dirty="0" smtClean="0">
                <a:solidFill>
                  <a:schemeClr val="tx2"/>
                </a:solidFill>
              </a:rPr>
              <a:t>1. Konkurentnost i kohezija</a:t>
            </a:r>
          </a:p>
          <a:p>
            <a:pPr marL="0" indent="0">
              <a:buNone/>
            </a:pPr>
            <a:r>
              <a:rPr lang="hr-HR" b="1" dirty="0" smtClean="0">
                <a:solidFill>
                  <a:schemeClr val="tx2"/>
                </a:solidFill>
              </a:rPr>
              <a:t>2. Učinkoviti ljudski resursi</a:t>
            </a:r>
            <a:endParaRPr lang="hr-HR" dirty="0" smtClean="0"/>
          </a:p>
          <a:p>
            <a:pPr marL="0" indent="0">
              <a:buNone/>
            </a:pPr>
            <a:r>
              <a:rPr lang="hr-HR" b="1" dirty="0" smtClean="0">
                <a:solidFill>
                  <a:schemeClr val="tx2">
                    <a:lumMod val="75000"/>
                  </a:schemeClr>
                </a:solidFill>
              </a:rPr>
              <a:t>3. Tehnička pomoć</a:t>
            </a:r>
            <a:endParaRPr lang="hr-HR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3600" b="1" dirty="0" smtClean="0">
                <a:solidFill>
                  <a:srgbClr val="FFFF00"/>
                </a:solidFill>
              </a:rPr>
              <a:t>Planirani operativni programi</a:t>
            </a:r>
            <a:endParaRPr lang="hr-H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113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539750" y="628650"/>
          <a:ext cx="8064500" cy="5753108"/>
        </p:xfrm>
        <a:graphic>
          <a:graphicData uri="http://schemas.openxmlformats.org/drawingml/2006/table">
            <a:tbl>
              <a:tblPr/>
              <a:tblGrid>
                <a:gridCol w="8064500"/>
              </a:tblGrid>
              <a:tr h="9448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G</a:t>
                      </a:r>
                      <a:r>
                        <a:rPr kumimoji="0" lang="hr-H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LAVNI KORACI U POSTUPKU PROGRAMIRANJA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2014.-2020.</a:t>
                      </a:r>
                      <a:r>
                        <a:rPr kumimoji="0" lang="hr-HR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91436" marR="91436" marT="45719" marB="45719" anchor="ctr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D9F1"/>
                    </a:solidFill>
                  </a:tcPr>
                </a:tc>
              </a:tr>
              <a:tr h="773064"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Izrada </a:t>
                      </a:r>
                      <a:r>
                        <a:rPr kumimoji="0" lang="hr-H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sektorskih analiza </a:t>
                      </a: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za potrebe izrade Operativnih programa i 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 Partnerskog sporazuma za 2014.- 2020. </a:t>
                      </a:r>
                    </a:p>
                  </a:txBody>
                  <a:tcPr marL="91436" marR="91436" marT="45719" marB="45719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30203"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2"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Uspostava </a:t>
                      </a:r>
                      <a:r>
                        <a:rPr kumimoji="0" lang="hr-H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radnih skupina </a:t>
                      </a: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na temelju sektorskih analiza i tematskih 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 prioriteta EUROPA 2020</a:t>
                      </a:r>
                    </a:p>
                  </a:txBody>
                  <a:tcPr marL="91436" marR="91436" marT="45719" marB="45719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6410"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3.    Odluka o </a:t>
                      </a:r>
                      <a:r>
                        <a:rPr kumimoji="0" lang="hr-H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broju i okviru </a:t>
                      </a: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Operativnih programa;</a:t>
                      </a:r>
                    </a:p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- izrada  Partnerskog sporazuma </a:t>
                      </a:r>
                    </a:p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- izrada  Operativnih programa </a:t>
                      </a:r>
                    </a:p>
                  </a:txBody>
                  <a:tcPr marL="91436" marR="91436" marT="45719" marB="45719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272"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4"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Odluka o okvirnim </a:t>
                      </a:r>
                      <a:r>
                        <a:rPr kumimoji="0" lang="hr-H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financijskim alokacijama </a:t>
                      </a: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 </a:t>
                      </a:r>
                      <a:r>
                        <a:rPr kumimoji="0" lang="hr-H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izvorima financiranja </a:t>
                      </a: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za 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 pojedine Operativne programe </a:t>
                      </a:r>
                    </a:p>
                  </a:txBody>
                  <a:tcPr marL="91436" marR="91436" marT="45719" marB="45719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539">
                <a:tc>
                  <a:txBody>
                    <a:bodyPr/>
                    <a:lstStyle/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 startAt="5"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Postupci </a:t>
                      </a:r>
                      <a:r>
                        <a:rPr kumimoji="0" lang="hr-H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javnih konzultacija</a:t>
                      </a: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, ex-ante evaluacija i sektorskih procjena </a:t>
                      </a:r>
                    </a:p>
                    <a:p>
                      <a:pPr marL="457200" marR="0" lvl="1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 utjecaja na okoliš</a:t>
                      </a:r>
                    </a:p>
                  </a:txBody>
                  <a:tcPr marL="91436" marR="91436" marT="45719" marB="45719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2742"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6.     Izrada </a:t>
                      </a:r>
                      <a:r>
                        <a:rPr kumimoji="0" lang="hr-HR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konačnih nacrta</a:t>
                      </a: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Operativnih programa i Partnerskog</a:t>
                      </a:r>
                    </a:p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hr-H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        Sporazuma (kraj 2013.)</a:t>
                      </a:r>
                    </a:p>
                  </a:txBody>
                  <a:tcPr marL="91436" marR="91436" marT="45719" marB="45719" horzOverflow="overflow">
                    <a:lnL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4A7EBB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980728"/>
            <a:ext cx="8229600" cy="5904656"/>
          </a:xfrm>
        </p:spPr>
        <p:txBody>
          <a:bodyPr>
            <a:normAutofit fontScale="25000" lnSpcReduction="20000"/>
          </a:bodyPr>
          <a:lstStyle/>
          <a:p>
            <a:r>
              <a:rPr lang="hr-HR" sz="8000" dirty="0"/>
              <a:t>1. javne partnerske konzulatcije - lipanj 2013</a:t>
            </a:r>
            <a:r>
              <a:rPr lang="hr-HR" sz="8000" dirty="0" smtClean="0"/>
              <a:t>.</a:t>
            </a:r>
          </a:p>
          <a:p>
            <a:pPr marL="0" indent="0">
              <a:buNone/>
            </a:pPr>
            <a:r>
              <a:rPr lang="hr-HR" sz="8000" dirty="0"/>
              <a:t> </a:t>
            </a:r>
            <a:r>
              <a:rPr lang="hr-HR" sz="8000" dirty="0" smtClean="0"/>
              <a:t>     Stručne </a:t>
            </a:r>
            <a:r>
              <a:rPr lang="hr-HR" sz="8000" dirty="0"/>
              <a:t>partnerske konzulatcije - rujan 2013</a:t>
            </a:r>
            <a:r>
              <a:rPr lang="hr-HR" sz="8000" dirty="0" smtClean="0"/>
              <a:t>.</a:t>
            </a:r>
          </a:p>
          <a:p>
            <a:pPr marL="0" indent="0">
              <a:buNone/>
            </a:pPr>
            <a:endParaRPr lang="hr-HR" sz="8000" dirty="0"/>
          </a:p>
          <a:p>
            <a:r>
              <a:rPr lang="hr-HR" sz="8000" dirty="0"/>
              <a:t>2. javne partnerske konzulatcije - prosinac 2013</a:t>
            </a:r>
            <a:r>
              <a:rPr lang="hr-HR" sz="8000" dirty="0" smtClean="0"/>
              <a:t>.</a:t>
            </a:r>
          </a:p>
          <a:p>
            <a:pPr marL="0" indent="0">
              <a:buNone/>
            </a:pPr>
            <a:r>
              <a:rPr lang="hr-HR" sz="8000" dirty="0"/>
              <a:t> </a:t>
            </a:r>
            <a:r>
              <a:rPr lang="hr-HR" sz="8000" dirty="0" smtClean="0"/>
              <a:t>     Konzulatacije </a:t>
            </a:r>
            <a:r>
              <a:rPr lang="hr-HR" sz="8000" dirty="0"/>
              <a:t>sa Saborom - siječanj/veljača 2014. </a:t>
            </a:r>
            <a:endParaRPr lang="hr-HR" sz="8000" dirty="0" smtClean="0"/>
          </a:p>
          <a:p>
            <a:pPr marL="0" indent="0">
              <a:buNone/>
            </a:pPr>
            <a:endParaRPr lang="hr-HR" sz="8000" dirty="0"/>
          </a:p>
          <a:p>
            <a:r>
              <a:rPr lang="hr-HR" sz="8000" dirty="0"/>
              <a:t>3. javne partnerske konzulatcije - ožujak/travanj 2014. (predstvaljanje konačnog nacrta Partnerskog sporazuma, detaljna rasprava o sardržaju operativnih programa)</a:t>
            </a:r>
          </a:p>
          <a:p>
            <a:pPr marL="0" indent="0">
              <a:buNone/>
            </a:pPr>
            <a:endParaRPr lang="hr-HR" sz="8000" dirty="0"/>
          </a:p>
          <a:p>
            <a:pPr lvl="0"/>
            <a:r>
              <a:rPr lang="hr-HR" sz="8000" dirty="0"/>
              <a:t>Postupak savjetovanja sa zainteresiranom javnosti i partnerima otvoren je do 20. siječnja 2014</a:t>
            </a:r>
            <a:r>
              <a:rPr lang="hr-HR" sz="8000" dirty="0" smtClean="0"/>
              <a:t>.</a:t>
            </a:r>
          </a:p>
          <a:p>
            <a:pPr marL="0" lvl="0" indent="0">
              <a:buNone/>
            </a:pPr>
            <a:endParaRPr lang="hr-HR" sz="8000" dirty="0"/>
          </a:p>
          <a:p>
            <a:pPr lvl="0"/>
            <a:r>
              <a:rPr lang="hr-HR" sz="8000" dirty="0"/>
              <a:t>Nakon provedenih postupaka savjetovanja i konzultacija, Partnerski sporazum i operativni programi bit će završeni i upućeni na usvajanje Vladi Republike Hrvatske od strane Koordinacijskog povjerenstva za pripremu programskih dokumenata za financijsko razdoblje Europske unije 2014.-2020. godine kao odgovornog </a:t>
            </a:r>
            <a:r>
              <a:rPr lang="hr-HR" sz="8000" dirty="0" smtClean="0"/>
              <a:t>tijela</a:t>
            </a:r>
          </a:p>
          <a:p>
            <a:pPr marL="0" lvl="0" indent="0">
              <a:buNone/>
            </a:pPr>
            <a:endParaRPr lang="hr-HR" sz="8000" dirty="0"/>
          </a:p>
          <a:p>
            <a:pPr lvl="0"/>
            <a:r>
              <a:rPr lang="hr-HR" sz="8000" dirty="0"/>
              <a:t> Čitav proces bit će dovršen u prvoj polovici 2014. godine.</a:t>
            </a:r>
          </a:p>
          <a:p>
            <a:pPr eaLnBrk="1" hangingPunct="1">
              <a:buFont typeface="Arial" charset="0"/>
              <a:buNone/>
            </a:pPr>
            <a:endParaRPr lang="en-GB" sz="5000" b="1" dirty="0" smtClean="0"/>
          </a:p>
          <a:p>
            <a:pPr eaLnBrk="1" hangingPunct="1"/>
            <a:endParaRPr lang="hr-HR" sz="2600" b="1" dirty="0" smtClean="0">
              <a:solidFill>
                <a:schemeClr val="tx2"/>
              </a:solidFill>
            </a:endParaRPr>
          </a:p>
          <a:p>
            <a:pPr eaLnBrk="1" hangingPunct="1"/>
            <a:endParaRPr lang="hr-HR" sz="2600" b="1" dirty="0" smtClean="0"/>
          </a:p>
          <a:p>
            <a:pPr eaLnBrk="1" hangingPunct="1">
              <a:buFont typeface="Arial" charset="0"/>
              <a:buNone/>
            </a:pPr>
            <a:endParaRPr lang="en-GB" sz="2600" b="1" dirty="0" smtClean="0"/>
          </a:p>
          <a:p>
            <a:pPr eaLnBrk="1" hangingPunct="1"/>
            <a:endParaRPr lang="en-GB" sz="2600" dirty="0" smtClean="0"/>
          </a:p>
          <a:p>
            <a:pPr eaLnBrk="1" hangingPunct="1">
              <a:buFont typeface="Arial" charset="0"/>
              <a:buNone/>
            </a:pPr>
            <a:r>
              <a:rPr lang="en-GB" sz="2600" dirty="0" smtClean="0"/>
              <a:t>     </a:t>
            </a:r>
            <a:endParaRPr lang="en-GB" sz="2600" b="1" i="1" dirty="0" smtClean="0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hr-HR" sz="3600" b="1" dirty="0" smtClean="0">
                <a:solidFill>
                  <a:srgbClr val="FFFF00"/>
                </a:solidFill>
              </a:rPr>
              <a:t>KLJUČNE KONZULTACIJE</a:t>
            </a:r>
            <a:r>
              <a:rPr lang="en-GB" sz="3600" b="1" dirty="0" smtClean="0">
                <a:solidFill>
                  <a:srgbClr val="C00000"/>
                </a:solidFill>
              </a:rPr>
              <a:t/>
            </a:r>
            <a:br>
              <a:rPr lang="en-GB" sz="3600" b="1" dirty="0" smtClean="0">
                <a:solidFill>
                  <a:srgbClr val="C00000"/>
                </a:solidFill>
              </a:rPr>
            </a:br>
            <a:endParaRPr lang="en-GB" sz="3600" b="1" dirty="0" smtClean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hr-HR" sz="2800" b="1" smtClean="0"/>
              <a:t>Izgradite partnerstva da biste promicali projekte</a:t>
            </a:r>
          </a:p>
          <a:p>
            <a:pPr lvl="1" eaLnBrk="1" hangingPunct="1"/>
            <a:r>
              <a:rPr lang="hr-HR" smtClean="0"/>
              <a:t>umrežavanje</a:t>
            </a:r>
          </a:p>
          <a:p>
            <a:pPr lvl="1" eaLnBrk="1" hangingPunct="1"/>
            <a:r>
              <a:rPr lang="hr-HR" smtClean="0"/>
              <a:t>testiranje ideja</a:t>
            </a:r>
          </a:p>
          <a:p>
            <a:pPr eaLnBrk="1" hangingPunct="1"/>
            <a:endParaRPr lang="hr-HR" sz="2800" b="1" smtClean="0"/>
          </a:p>
          <a:p>
            <a:pPr eaLnBrk="1" hangingPunct="1"/>
            <a:r>
              <a:rPr lang="hr-HR" sz="2800" b="1" smtClean="0"/>
              <a:t>Temeljito istraživanje pozadine projekta</a:t>
            </a:r>
          </a:p>
          <a:p>
            <a:pPr lvl="1" eaLnBrk="1" hangingPunct="1"/>
            <a:r>
              <a:rPr lang="hr-HR" smtClean="0"/>
              <a:t>„tržišni” uvjeti </a:t>
            </a:r>
          </a:p>
          <a:p>
            <a:pPr lvl="1" eaLnBrk="1" hangingPunct="1"/>
            <a:r>
              <a:rPr lang="hr-HR" smtClean="0"/>
              <a:t>sadašnji i budući trendovi</a:t>
            </a:r>
          </a:p>
          <a:p>
            <a:pPr lvl="1" eaLnBrk="1" hangingPunct="1"/>
            <a:endParaRPr lang="hr-HR" sz="2400" b="1" smtClean="0"/>
          </a:p>
          <a:p>
            <a:pPr eaLnBrk="1" hangingPunct="1">
              <a:buFont typeface="Arial" charset="0"/>
              <a:buNone/>
            </a:pPr>
            <a:r>
              <a:rPr lang="hr-HR" sz="3000" b="1" smtClean="0">
                <a:latin typeface="Arial" charset="0"/>
              </a:rPr>
              <a:t>   </a:t>
            </a:r>
            <a:r>
              <a:rPr lang="hr-HR" sz="3000" b="1" smtClean="0"/>
              <a:t>Ukažite na </a:t>
            </a:r>
            <a:r>
              <a:rPr lang="hr-HR" sz="3000" b="1" u="sng" smtClean="0"/>
              <a:t>stvarnu</a:t>
            </a:r>
            <a:r>
              <a:rPr lang="hr-HR" sz="3000" b="1" smtClean="0"/>
              <a:t> potrebu, prilike i stvaranje dodanih vrijednosti koje pruža projekt</a:t>
            </a:r>
          </a:p>
        </p:txBody>
      </p:sp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fld id="{0F2FDEA6-67A3-45E9-816A-B1CB26EA8EF4}" type="slidenum">
              <a:rPr lang="en-GB" altLang="en-US" smtClean="0">
                <a:solidFill>
                  <a:schemeClr val="tx1"/>
                </a:solidFill>
                <a:latin typeface="Arial" charset="0"/>
              </a:rPr>
              <a:pPr eaLnBrk="1" hangingPunct="1"/>
              <a:t>25</a:t>
            </a:fld>
            <a:endParaRPr lang="en-GB" altLang="en-US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hr-HR" sz="3200" b="1" dirty="0" smtClean="0">
                <a:solidFill>
                  <a:srgbClr val="FFFF00"/>
                </a:solidFill>
              </a:rPr>
              <a:t>RAZVIJTE ODRŽIVE</a:t>
            </a:r>
            <a:r>
              <a:rPr lang="en-GB" sz="3200" b="1" dirty="0" smtClean="0">
                <a:solidFill>
                  <a:srgbClr val="FFFF00"/>
                </a:solidFill>
              </a:rPr>
              <a:t> PROJE</a:t>
            </a:r>
            <a:r>
              <a:rPr lang="hr-HR" sz="3200" b="1" dirty="0" smtClean="0">
                <a:solidFill>
                  <a:srgbClr val="FFFF00"/>
                </a:solidFill>
              </a:rPr>
              <a:t>K</a:t>
            </a:r>
            <a:r>
              <a:rPr lang="en-GB" sz="3200" b="1" dirty="0" smtClean="0">
                <a:solidFill>
                  <a:srgbClr val="FFFF00"/>
                </a:solidFill>
              </a:rPr>
              <a:t>T</a:t>
            </a:r>
            <a:r>
              <a:rPr lang="hr-HR" sz="3200" b="1" dirty="0" smtClean="0">
                <a:solidFill>
                  <a:srgbClr val="FFFF00"/>
                </a:solidFill>
              </a:rPr>
              <a:t>NE IDEJE</a:t>
            </a:r>
            <a:endParaRPr lang="en-GB" sz="3200" b="1" dirty="0" smtClean="0">
              <a:solidFill>
                <a:srgbClr val="FFFF00"/>
              </a:solidFill>
            </a:endParaRPr>
          </a:p>
        </p:txBody>
      </p:sp>
      <p:pic>
        <p:nvPicPr>
          <p:cNvPr id="6153" name="Picture 9" descr="http://upload.wikimedia.org/wikipedia/commons/thumb/b/b4/Gluehlampe_01_KMJ.png/200px-Gluehlampe_01_KMJ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7164288" y="2132856"/>
            <a:ext cx="1522512" cy="2527369"/>
          </a:xfrm>
          <a:prstGeom prst="rect">
            <a:avLst/>
          </a:prstGeom>
          <a:noFill/>
          <a:ex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r-HR" dirty="0" smtClean="0"/>
              <a:t>Javne konzultacije</a:t>
            </a:r>
          </a:p>
          <a:p>
            <a:r>
              <a:rPr lang="hr-HR" dirty="0" smtClean="0"/>
              <a:t>Poboljšanje kapaciteta javne administracije</a:t>
            </a:r>
          </a:p>
          <a:p>
            <a:r>
              <a:rPr lang="hr-HR" dirty="0" smtClean="0"/>
              <a:t>Informiranje korisnika, ciljanih i zainteresiranih skupina</a:t>
            </a:r>
          </a:p>
          <a:p>
            <a:r>
              <a:rPr lang="hr-HR" dirty="0" smtClean="0"/>
              <a:t>Web portal </a:t>
            </a:r>
            <a:r>
              <a:rPr lang="hr-HR" dirty="0" smtClean="0">
                <a:hlinkClick r:id="rId2"/>
              </a:rPr>
              <a:t>www.strukturnifondovi.hr</a:t>
            </a:r>
            <a:r>
              <a:rPr lang="hr-HR" dirty="0" smtClean="0"/>
              <a:t> (informacije vezane uz EU fondove sve najednom mjestu, mogućnost jednostavnog pretraživanja natječaja, interaktivne karte po operativnim programima...)</a:t>
            </a:r>
          </a:p>
          <a:p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Što trenutno radimo?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75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r-HR" dirty="0" smtClean="0"/>
              <a:t>Znate li gdje i kako dobiti informacije o fondovima EU u RH?</a:t>
            </a:r>
          </a:p>
          <a:p>
            <a:r>
              <a:rPr lang="hr-HR" dirty="0" smtClean="0"/>
              <a:t>Postavljanje pravih pitanja? </a:t>
            </a:r>
          </a:p>
          <a:p>
            <a:r>
              <a:rPr lang="hr-HR" dirty="0" smtClean="0"/>
              <a:t>Možete li Vi pomoći u poboljšanju komunikacije?</a:t>
            </a:r>
          </a:p>
          <a:p>
            <a:endParaRPr lang="hr-HR" dirty="0"/>
          </a:p>
        </p:txBody>
      </p:sp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dirty="0" smtClean="0">
                <a:solidFill>
                  <a:srgbClr val="FFC000"/>
                </a:solidFill>
              </a:rPr>
              <a:t>Što Vi radite?</a:t>
            </a:r>
            <a:endParaRPr lang="hr-HR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63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22313" y="3212976"/>
            <a:ext cx="7772400" cy="2736304"/>
          </a:xfrm>
        </p:spPr>
        <p:txBody>
          <a:bodyPr>
            <a:normAutofit fontScale="25000" lnSpcReduction="20000"/>
          </a:bodyPr>
          <a:lstStyle/>
          <a:p>
            <a:pPr algn="ctr"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8000" dirty="0" smtClean="0">
              <a:solidFill>
                <a:srgbClr val="FF0000"/>
              </a:solidFill>
            </a:endParaRPr>
          </a:p>
          <a:p>
            <a:pPr algn="ctr"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8000" dirty="0">
              <a:solidFill>
                <a:srgbClr val="FF0000"/>
              </a:solidFill>
            </a:endParaRPr>
          </a:p>
          <a:p>
            <a:pPr algn="ctr"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8000" dirty="0" smtClean="0">
              <a:solidFill>
                <a:srgbClr val="FF0000"/>
              </a:solidFill>
            </a:endParaRPr>
          </a:p>
          <a:p>
            <a:pPr algn="ctr"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8000" dirty="0">
              <a:solidFill>
                <a:srgbClr val="FF0000"/>
              </a:solidFill>
            </a:endParaRPr>
          </a:p>
          <a:p>
            <a:pPr algn="ctr"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8000" dirty="0" smtClean="0">
              <a:solidFill>
                <a:srgbClr val="FF0000"/>
              </a:solidFill>
            </a:endParaRPr>
          </a:p>
          <a:p>
            <a:pPr algn="ctr"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8000" dirty="0" smtClean="0">
              <a:solidFill>
                <a:srgbClr val="FF0000"/>
              </a:solidFill>
            </a:endParaRPr>
          </a:p>
          <a:p>
            <a:pPr algn="ctr" eaLnBrk="1" hangingPunct="1"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hr-HR" sz="8000" b="1" dirty="0" smtClean="0">
                <a:solidFill>
                  <a:schemeClr val="tx1"/>
                </a:solidFill>
              </a:rPr>
              <a:t>Informirajte se o najnovijem razvoju događaja na internetskoj stranici </a:t>
            </a:r>
          </a:p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hr-HR" sz="8000" b="1" dirty="0" smtClean="0">
                <a:solidFill>
                  <a:schemeClr val="tx1"/>
                </a:solidFill>
              </a:rPr>
              <a:t>Ministarstva regionalnoga razvoja i fondova Europske unije</a:t>
            </a:r>
          </a:p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hr-HR" sz="8000" b="1" dirty="0" smtClean="0">
                <a:solidFill>
                  <a:srgbClr val="FF0000"/>
                </a:solidFill>
              </a:rPr>
              <a:t>www.mrrfeu.hr</a:t>
            </a:r>
          </a:p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hr-HR" sz="8000" b="1" dirty="0" smtClean="0">
                <a:solidFill>
                  <a:srgbClr val="FF0000"/>
                </a:solidFill>
              </a:rPr>
              <a:t>i</a:t>
            </a:r>
          </a:p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r>
              <a:rPr lang="hr-HR" sz="8000" b="1" dirty="0" smtClean="0">
                <a:solidFill>
                  <a:srgbClr val="FF0000"/>
                </a:solidFill>
              </a:rPr>
              <a:t>www.strukturnifondovi.hr</a:t>
            </a:r>
          </a:p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None/>
            </a:pPr>
            <a:r>
              <a:rPr lang="hr-HR" sz="8000" b="1" dirty="0">
                <a:solidFill>
                  <a:schemeClr val="tx1"/>
                </a:solidFill>
              </a:rPr>
              <a:t>https://drive.google.com/file/d/0B0mRP6qhzw43VURscUxRcFgzNG8/edit?usp=sharing</a:t>
            </a:r>
          </a:p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3600" b="1" dirty="0" smtClean="0">
              <a:solidFill>
                <a:srgbClr val="0070C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3600" b="1" dirty="0" smtClean="0">
              <a:solidFill>
                <a:srgbClr val="0070C0"/>
              </a:solidFill>
            </a:endParaRPr>
          </a:p>
          <a:p>
            <a:pPr algn="ctr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Tx/>
              <a:buNone/>
            </a:pPr>
            <a:endParaRPr lang="hr-HR" sz="3600" b="1" dirty="0" smtClean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ija MRRFEU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210</TotalTime>
  <Words>1692</Words>
  <Application>Microsoft Office PowerPoint</Application>
  <PresentationFormat>On-screen Show (4:3)</PresentationFormat>
  <Paragraphs>336</Paragraphs>
  <Slides>28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29" baseType="lpstr">
      <vt:lpstr>prezentacija MRRFEU</vt:lpstr>
      <vt:lpstr>  </vt:lpstr>
      <vt:lpstr>EU fondovi ukratko</vt:lpstr>
      <vt:lpstr>PowerPoint Presentation</vt:lpstr>
      <vt:lpstr>Hijerarhija pojmova</vt:lpstr>
      <vt:lpstr>Financijske perspektive EU 2007.-2013. i 2014.-2020. u RH</vt:lpstr>
      <vt:lpstr>Usporedba prosječnih godišnjih alokacija  (IPA, SF, 2014-2020)</vt:lpstr>
      <vt:lpstr>IPA period</vt:lpstr>
      <vt:lpstr>SF period (2013)</vt:lpstr>
      <vt:lpstr>Operativni programi 2007.-2013.</vt:lpstr>
      <vt:lpstr>Institucionalni okvir 2007. – 2013.</vt:lpstr>
      <vt:lpstr>Tijela i strukture</vt:lpstr>
      <vt:lpstr>Novi pristup 2014. - 2020.</vt:lpstr>
      <vt:lpstr>Strategija EU2020</vt:lpstr>
      <vt:lpstr>Strategija Europa 2020</vt:lpstr>
      <vt:lpstr>EU2020 - Ciljevi</vt:lpstr>
      <vt:lpstr>Tematski ciljevi (1-3)</vt:lpstr>
      <vt:lpstr>Tematski ciljevi (4-7)</vt:lpstr>
      <vt:lpstr>Tematski ciljevi (8-11)</vt:lpstr>
      <vt:lpstr>Teritorijalna suradnja</vt:lpstr>
      <vt:lpstr>Izazovi za buduće razdoblje</vt:lpstr>
      <vt:lpstr>PowerPoint Presentation</vt:lpstr>
      <vt:lpstr>Planirani operativni programi</vt:lpstr>
      <vt:lpstr>PowerPoint Presentation</vt:lpstr>
      <vt:lpstr>KLJUČNE KONZULTACIJE </vt:lpstr>
      <vt:lpstr>RAZVIJTE ODRŽIVE PROJEKTNE IDEJE</vt:lpstr>
      <vt:lpstr>Što trenutno radimo?</vt:lpstr>
      <vt:lpstr>Što Vi radite?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</dc:title>
  <dc:creator>Marko</dc:creator>
  <cp:lastModifiedBy>Ana Odak</cp:lastModifiedBy>
  <cp:revision>51</cp:revision>
  <dcterms:created xsi:type="dcterms:W3CDTF">2013-09-10T07:34:03Z</dcterms:created>
  <dcterms:modified xsi:type="dcterms:W3CDTF">2013-11-20T15:48:54Z</dcterms:modified>
</cp:coreProperties>
</file>