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0" r:id="rId4"/>
    <p:sldId id="257" r:id="rId5"/>
    <p:sldId id="269" r:id="rId6"/>
    <p:sldId id="271" r:id="rId7"/>
    <p:sldId id="259" r:id="rId8"/>
    <p:sldId id="267" r:id="rId9"/>
    <p:sldId id="272" r:id="rId10"/>
    <p:sldId id="273" r:id="rId11"/>
    <p:sldId id="274" r:id="rId12"/>
    <p:sldId id="276" r:id="rId13"/>
    <p:sldId id="277" r:id="rId14"/>
    <p:sldId id="284" r:id="rId15"/>
    <p:sldId id="279" r:id="rId16"/>
    <p:sldId id="280" r:id="rId17"/>
    <p:sldId id="281" r:id="rId18"/>
    <p:sldId id="283" r:id="rId19"/>
    <p:sldId id="282" r:id="rId20"/>
    <p:sldId id="28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8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008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04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6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627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559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2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000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781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897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661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18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27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3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13A31-45EF-4E99-97B0-6FEE9BDC481E}" type="datetimeFigureOut">
              <a:rPr lang="en-US" smtClean="0"/>
              <a:t>11/27/2013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EBCC2-DB06-4ADD-8721-A04632054B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866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22" y="548680"/>
            <a:ext cx="5478028" cy="511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204864"/>
            <a:ext cx="1260000" cy="1260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48" y="6124575"/>
            <a:ext cx="3228975" cy="733425"/>
          </a:xfrm>
          <a:prstGeom prst="rect">
            <a:avLst/>
          </a:prstGeom>
          <a:gradFill>
            <a:gsLst>
              <a:gs pos="53000">
                <a:schemeClr val="accent1">
                  <a:alpha val="28000"/>
                  <a:lumMod val="0"/>
                  <a:lumOff val="100000"/>
                </a:schemeClr>
              </a:gs>
              <a:gs pos="91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-18073" y="303317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EUROPSKI FONDOVI I MEDIJI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6807" y="5404006"/>
            <a:ext cx="53942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ANALIZA REALIZIRANIH PROJEKATA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75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O PROJEKTU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7504" y="1504991"/>
            <a:ext cx="1010396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Naziv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: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 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CROSTART</a:t>
            </a: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Program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: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 IPA Information and Communication programme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2010</a:t>
            </a: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Nositelj</a:t>
            </a:r>
            <a:r>
              <a:rPr lang="en-US" sz="2000" b="1" u="sng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: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 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Europski dom Slavonski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Brod</a:t>
            </a: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sz="2000" b="1" u="sng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Cilj:</a:t>
            </a:r>
            <a:r>
              <a:rPr lang="hr-HR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povećanj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svijesti u RH o Europskoj uniji i procesu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pristupanja</a:t>
            </a: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sz="2000" b="1" u="sng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Ukupna vrijednost:</a:t>
            </a: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135.415,68 EUR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71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674640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PARTNERI PROJEKTA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48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12576" y="0"/>
            <a:ext cx="91439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CTR – razvojna agencija Brodsko–posavske županije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Slavonskobrodska televizija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Radio Soundset Brod</a:t>
            </a:r>
          </a:p>
          <a:p>
            <a:pPr marL="1792288"/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/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/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/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Radio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Soundset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Požega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74" y="908720"/>
            <a:ext cx="703543" cy="7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53" y="1924298"/>
            <a:ext cx="785787" cy="7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47" y="3068960"/>
            <a:ext cx="712691" cy="7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01" y="4150547"/>
            <a:ext cx="7064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335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-2576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pl-PL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pl-PL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pl-PL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pl-PL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pl-PL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Agencija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za razvoj </a:t>
            </a:r>
            <a:r>
              <a:rPr lang="pl-PL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Vukovarsko-srijemske županije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Hrast </a:t>
            </a:r>
            <a:endParaRPr lang="pl-PL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pl-PL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pl-PL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Vukovarsko – srijemska županija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Regionalna razvojna agencija Slavonije i Baranje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Regionalna razvojna agencija Požeško-slavonske županije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89" y="836712"/>
            <a:ext cx="1263970" cy="90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12" y="1970880"/>
            <a:ext cx="658003" cy="756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17" y="3183555"/>
            <a:ext cx="1173729" cy="476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1" y="4365484"/>
            <a:ext cx="1433193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56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-32113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Agencija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za regionalni razvoj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Virovitičko–podravske županije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Televizija Slavonije i Baranje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Vinkovačka televizija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Hrvatski radio Vukovar</a:t>
            </a: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1792288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Informacijski centar Virovitica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84" y="332656"/>
            <a:ext cx="1286116" cy="8038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5" y="1762044"/>
            <a:ext cx="1189831" cy="46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74" y="2636912"/>
            <a:ext cx="1536000" cy="115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60" y="3840290"/>
            <a:ext cx="900000" cy="90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9" y="4869160"/>
            <a:ext cx="69917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8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674640"/>
            <a:ext cx="91440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PREGLED REALIZACIJE</a:t>
            </a:r>
          </a:p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PROJEKTA 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57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JAVNE TRIBINE ZA GRAĐANE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7504" y="1504991"/>
            <a:ext cx="1010396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 1.  Što to EU jest, a što nije: pitanja, dvojbe, nade</a:t>
            </a:r>
          </a:p>
          <a:p>
            <a:pPr>
              <a:buSzPct val="106000"/>
            </a:pPr>
            <a:r>
              <a:rPr lang="hr-HR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     </a:t>
            </a:r>
            <a:r>
              <a:rPr lang="hr-HR" sz="2000" i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19. siječnja 2012., Slavonski Brod</a:t>
            </a:r>
          </a:p>
          <a:p>
            <a:pPr>
              <a:buSzPct val="106000"/>
            </a:pPr>
            <a:endParaRPr lang="hr-HR" i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+mj-lt"/>
              <a:buAutoNum type="alphaUcPeriod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 2.  Rezultati pregovaračkog procesa u poglavljima 11 i 12</a:t>
            </a:r>
          </a:p>
          <a:p>
            <a:pPr>
              <a:buSzPct val="106000"/>
            </a:pPr>
            <a:r>
              <a:rPr lang="hr-HR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     </a:t>
            </a:r>
            <a:r>
              <a:rPr lang="hr-HR" sz="2000" i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27. siječnja 2012., Nova Gradiška</a:t>
            </a:r>
          </a:p>
          <a:p>
            <a:pPr>
              <a:buSzPct val="106000"/>
            </a:pPr>
            <a:endParaRPr lang="hr-HR" i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  3.  EU politike i strategija za mlade</a:t>
            </a:r>
            <a:endParaRPr lang="hr-HR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r>
              <a:rPr lang="hr-HR" i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hr-HR" sz="2000" i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7. svibnja 2012., Slavonski Brod</a:t>
            </a:r>
            <a:endParaRPr lang="hr-HR" sz="2000" i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07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073" y="303317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SzPct val="106000"/>
            </a:pPr>
            <a:r>
              <a:rPr lang="hr-HR" sz="2300" b="1" dirty="0" smtClean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Što </a:t>
            </a:r>
            <a:r>
              <a:rPr lang="hr-HR" sz="2300" b="1" dirty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to EU jest, a što nije: pitanja, dvojbe, nade</a:t>
            </a:r>
          </a:p>
          <a:p>
            <a:pPr lvl="0" algn="ctr">
              <a:buSzPct val="106000"/>
            </a:pPr>
            <a:r>
              <a:rPr lang="hr-HR" sz="2000" b="1" dirty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       </a:t>
            </a:r>
            <a:r>
              <a:rPr lang="hr-HR" sz="2000" i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19. siječnja 2012., Slavonski Brod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8073" y="414908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Tribina u organizaciji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 Udrugom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akademskih građana Academico, Udrugom za demokratsko društvo (UDD) i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Centrom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 tehnološki razvoj -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Razvojnom agencijom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Brodsko-posavske županije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održana je u prostorima Gradske knjižnice, a gosti tribine bili su Neven Šimac, Berto Šalaj, Avis Beneš te Petar Bašić.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000" y="1306125"/>
            <a:ext cx="3360000" cy="2520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7216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073" y="303317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SzPct val="106000"/>
            </a:pPr>
            <a:r>
              <a:rPr lang="hr-HR" sz="2300" b="1" dirty="0" smtClean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Rezultati </a:t>
            </a:r>
            <a:r>
              <a:rPr lang="hr-HR" sz="2300" b="1" dirty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pregovaračkog procesa u poglavljima 11 i 12</a:t>
            </a:r>
          </a:p>
          <a:p>
            <a:pPr lvl="0" algn="ctr">
              <a:buSzPct val="106000"/>
            </a:pPr>
            <a:r>
              <a:rPr lang="hr-HR" sz="2000" b="1" dirty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       </a:t>
            </a:r>
            <a:r>
              <a:rPr lang="hr-HR" sz="2000" i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27. siječnja 2012., Nova Gradiška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3699" y="4059761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Tribina je organizirana u okviru Sajma poljoprivredno-poduzetničkih ideja. Na tribini je bilo nazočno oko 200 sudionika, a gosti su bili Tihomir Jakovina (ministar MPRRR-a), Darko Grivičić (HPK), Miroslav Božić (MPRRR), Žaklina Jurišić (MPRRR), Ružica Gelo (savjetnica predsjednika HGK-a) te predstavnici koncerna Agrokor d.d..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927" y="1340768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8073" y="303317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SzPct val="106000"/>
            </a:pPr>
            <a:r>
              <a:rPr lang="hr-HR" sz="2300" b="1" dirty="0">
                <a:solidFill>
                  <a:srgbClr val="1F497D">
                    <a:lumMod val="75000"/>
                  </a:srgbClr>
                </a:solidFill>
                <a:latin typeface="Arial Black" pitchFamily="34" charset="0"/>
                <a:cs typeface="Arial" pitchFamily="34" charset="0"/>
              </a:rPr>
              <a:t>EU politike i strategija za mlade</a:t>
            </a:r>
          </a:p>
          <a:p>
            <a:pPr lvl="0" algn="ctr">
              <a:buSzPct val="106000"/>
            </a:pPr>
            <a:r>
              <a:rPr lang="hr-HR" i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hr-HR" sz="2000" i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7. svibnja 2012., Slavonski Brod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3959552"/>
            <a:ext cx="91440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Javna tribina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bila je sastavnim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dijelom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svečane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sjednice NSPM I PM grada Broda. Zastupnike i goste iz Bugarske i Turske pozdravila je u ime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jednog od organizatora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Božica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Sedlić, predsjednica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EDSB, zamjenik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gradonačelnika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Zoran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Ivanović, župan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Danijel Marušic te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Paolo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Berizzi, šef Odjela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 politička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ekonomska pitanja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pitanja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informacija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medije Delegacije EU u RH. O statusu mladih u Republici Hrvatskoj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govorila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 Maja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Katinić, a Izabela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Haring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predstavila je Nacionalni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savez parlamenta mladih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RH.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SzPct val="106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40" y="1268760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91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395955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Povodom Dana Europe EDSB je u suradnji s partnerima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organiz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ira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prigodni</a:t>
            </a:r>
          </a:p>
          <a:p>
            <a:pPr algn="ctr">
              <a:buSzPct val="106000"/>
            </a:pP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glazbeno-scenski program na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br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dskom Korzu.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Najviše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pažnje privukli su najmlađi sa svojim plesnim točkama. U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program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obilježavanja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Europskog tjedna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bila je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uključena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većina odgojno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obrazovnih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ustanova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gradskih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udruga.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glavnom gradskom trgu postavljeni su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informativni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štandovi za građane te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organiziran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kviz o poznavanju EU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EUROPSKI TJEDAN 2012.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40" y="1242036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3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pic>
        <p:nvPicPr>
          <p:cNvPr id="6" name="Picture 3" descr="C:\Documents and Settings\Priprema1\Desktop\Crostart\lo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80" y="5949280"/>
            <a:ext cx="3137321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3959552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20. siječnja 2012.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godine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održana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 tribina na temu „Pristupanje RH Europskoj uniji donosi prednosti mladima i njihovim obiteljima”, a gosti su bili Ante Klarić, Dragan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Jelić,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Petar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Bašić, Jakov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Crnogora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te Muhamed Slačinović. Sudionici debate bili su učenici srednjih škola iz Slavonskog Broda, Zagreba i N. Gradiške.</a:t>
            </a:r>
          </a:p>
          <a:p>
            <a:pPr algn="ctr">
              <a:buSzPct val="106000"/>
            </a:pP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Broj sudionika: 60 mladih te njihovi gosti, prosudbeni tim i mediji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JAVNA DEBATA ZA MLADE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951" y="1218880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0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3917955"/>
            <a:ext cx="9144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6000"/>
            </a:pP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Projekt U SRCU EUROPE - IPA INFO 2012 provodi Europski dom Slavonski Brod u suradnji s partnerima s ciljem informiranja i educiranja građana o strategijama, politikama, programima, fondovima i građanskim pravima u Europskoj uniji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rađan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su pozvani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 iznesu svoje mišljenje kakvu vrstu Europe žele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sljedećih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godina u pogledu građanskih prava, politika, fondova i sistema upravljanja – kako bi se uspješno suočila sa svjetskim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izazovima.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Projekt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se provodi od  26. lipnja 2013. do 26. lipnja 2014.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godine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a u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kupna </a:t>
            </a:r>
            <a:r>
              <a:rPr lang="vi-VN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vrijednost projekta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 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112.148,39 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EUR.</a:t>
            </a:r>
            <a:r>
              <a:rPr lang="vi-VN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U SRCU EUROPE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617" y="1218699"/>
            <a:ext cx="3360000" cy="253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7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8073" y="303317"/>
            <a:ext cx="9144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PRODUKCIJA SBTV-A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7504" y="1504991"/>
            <a:ext cx="901842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5 Crostart reportaža o javnim tribinama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5 kontakt emisija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10 reportažnih emisija o uspješno provedenim EU projektima i o EU događanjima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v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eći broj informativnih priloga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60 EU info blokova emitiranih 3 puta dnevno tijekom provedbe projekta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s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nimanje i emitiranje 5 debata i 6 kvizova</a:t>
            </a: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20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674640"/>
            <a:ext cx="91440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PREDNOSTI SUDJELOVANJA</a:t>
            </a:r>
          </a:p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U PROJEKTU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8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788" y="1256839"/>
            <a:ext cx="901842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d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isciplina u pristupu obavljanja usluga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d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etaljna organizacija i koordinacija projekta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u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svajanje novih znanja i vještina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u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kupna medijska realizacija dostupna online putem Youtube kanala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f</a:t>
            </a: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inancijski benefit</a:t>
            </a:r>
          </a:p>
          <a:p>
            <a:pPr>
              <a:buSzPct val="106000"/>
            </a:pPr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sz="20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p</a:t>
            </a:r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ostavljeni su temelji za buduće partnerske projekte</a:t>
            </a:r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46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674640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DODATNA ULAGANJA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38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98654"/>
            <a:ext cx="9144000" cy="553998"/>
          </a:xfrm>
          <a:prstGeom prst="rect">
            <a:avLst/>
          </a:prstGeom>
          <a:solidFill>
            <a:schemeClr val="bg1">
              <a:alpha val="26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hr-HR" sz="1500" b="1" dirty="0" smtClean="0">
              <a:solidFill>
                <a:srgbClr val="5B89C1"/>
              </a:solidFill>
              <a:latin typeface="Arial Black" pitchFamily="34" charset="0"/>
            </a:endParaRPr>
          </a:p>
          <a:p>
            <a:pPr algn="ctr"/>
            <a:r>
              <a:rPr lang="hr-HR" sz="1500" b="1" dirty="0" smtClean="0">
                <a:solidFill>
                  <a:srgbClr val="5B89C1"/>
                </a:solidFill>
                <a:latin typeface="Arial Black" pitchFamily="34" charset="0"/>
              </a:rPr>
              <a:t>Nositelj projekta: Europski dom</a:t>
            </a:r>
            <a:endParaRPr lang="en-US" sz="1500" b="1" dirty="0">
              <a:solidFill>
                <a:srgbClr val="5B89C1"/>
              </a:solidFill>
              <a:latin typeface="Arial Black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253" y="1988840"/>
            <a:ext cx="901842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opširna dostava dokumentacije (dio na engleskom jeziku)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dodatna vrijednost projekta je rezultirala mnoštvom dodatnih usluga koje treba osmisliti, pripremiti i realizirati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angažman koordinatora svih aktivnosti</a:t>
            </a:r>
          </a:p>
          <a:p>
            <a:pPr marL="342900" indent="-342900">
              <a:buSzPct val="106000"/>
              <a:buFont typeface="Arial" pitchFamily="34" charset="0"/>
              <a:buChar char="•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marL="342900" indent="-342900">
              <a:buSzPct val="106000"/>
              <a:buFont typeface="Arial" pitchFamily="34" charset="0"/>
              <a:buChar char="•"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dodatan angažman svih uljučenih u projekat</a:t>
            </a:r>
          </a:p>
          <a:p>
            <a:pPr>
              <a:buSzPct val="106000"/>
            </a:pPr>
            <a:endParaRPr lang="hr-HR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SzPct val="106000"/>
            </a:pPr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hr-HR" sz="20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9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22" y="548680"/>
            <a:ext cx="5478028" cy="511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204864"/>
            <a:ext cx="1260000" cy="126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8073" y="303317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Hvala Vam na pažnji!</a:t>
            </a:r>
          </a:p>
          <a:p>
            <a:pPr algn="ctr"/>
            <a:endParaRPr lang="hr-HR" sz="25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8772" y="5666421"/>
            <a:ext cx="43343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r-HR" sz="2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- nositelj PADOR registracije -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92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847</Words>
  <Application>Microsoft Office PowerPoint</Application>
  <PresentationFormat>On-screen Show (4:3)</PresentationFormat>
  <Paragraphs>182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Sandra Hlupić</dc:creator>
  <cp:lastModifiedBy> Sandra Hlupić</cp:lastModifiedBy>
  <cp:revision>42</cp:revision>
  <dcterms:created xsi:type="dcterms:W3CDTF">2013-11-22T08:53:37Z</dcterms:created>
  <dcterms:modified xsi:type="dcterms:W3CDTF">2013-11-27T08:04:22Z</dcterms:modified>
</cp:coreProperties>
</file>