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797675" cy="9928225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4810365-379C-4968-BE86-0C0A3BD5EE6B}" type="datetimeFigureOut">
              <a:rPr lang="hr-HR" smtClean="0"/>
              <a:t>28.11.13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0887ED7F-61F1-418E-886F-13D225EC08ED}" type="slidenum">
              <a:rPr lang="hr-HR" smtClean="0"/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52936"/>
            <a:ext cx="7772400" cy="2736304"/>
          </a:xfrm>
        </p:spPr>
        <p:txBody>
          <a:bodyPr>
            <a:normAutofit/>
          </a:bodyPr>
          <a:lstStyle/>
          <a:p>
            <a:r>
              <a:rPr lang="hr-HR" sz="2000" dirty="0" smtClean="0"/>
              <a:t>PRAVDANJE SREDSTAVA FONDA ZA POTICANJE PLURALIZMA I RAZNOVRSNOSTI ELEKTRONIČKIH MEDIJA ZA </a:t>
            </a:r>
            <a:br>
              <a:rPr lang="hr-HR" sz="2000" dirty="0" smtClean="0"/>
            </a:br>
            <a:r>
              <a:rPr lang="hr-HR" sz="2000" dirty="0" smtClean="0"/>
              <a:t>2013. GODINU</a:t>
            </a:r>
            <a:endParaRPr lang="hr-HR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847056"/>
          </a:xfrm>
        </p:spPr>
        <p:txBody>
          <a:bodyPr/>
          <a:lstStyle/>
          <a:p>
            <a:endParaRPr lang="hr-HR" dirty="0"/>
          </a:p>
        </p:txBody>
      </p:sp>
      <p:pic>
        <p:nvPicPr>
          <p:cNvPr id="5" name="Picture 4" descr="aem_logo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6799"/>
            <a:ext cx="5652120" cy="35202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008112"/>
          </a:xfrm>
        </p:spPr>
        <p:txBody>
          <a:bodyPr>
            <a:normAutofit fontScale="90000"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hr-HR" sz="2000" dirty="0" smtClean="0"/>
              <a:t>Način ispunjavanja </a:t>
            </a:r>
            <a:r>
              <a:rPr lang="hr-HR" sz="2000" dirty="0" smtClean="0"/>
              <a:t>tablicA</a:t>
            </a:r>
            <a:br>
              <a:rPr lang="hr-HR" sz="2000" dirty="0" smtClean="0"/>
            </a:br>
            <a:r>
              <a:rPr lang="hr-HR" sz="1900" b="1" cap="none" dirty="0" smtClean="0">
                <a:solidFill>
                  <a:srgbClr val="000000"/>
                </a:solidFill>
                <a:latin typeface="Franklin Gothic Book"/>
              </a:rPr>
              <a:t>Različit/identičan</a:t>
            </a:r>
            <a:r>
              <a:rPr lang="hr-HR" sz="2000" dirty="0" smtClean="0"/>
              <a:t> </a:t>
            </a:r>
            <a:br>
              <a:rPr lang="hr-HR" sz="2000" dirty="0" smtClean="0"/>
            </a:br>
            <a:r>
              <a:rPr lang="hr-HR" sz="2000" dirty="0" smtClean="0"/>
              <a:t/>
            </a:r>
            <a:br>
              <a:rPr lang="hr-HR" sz="2000" dirty="0" smtClean="0"/>
            </a:br>
            <a:r>
              <a:rPr lang="hr-HR" sz="2000" dirty="0" smtClean="0"/>
              <a:t/>
            </a:r>
            <a:br>
              <a:rPr lang="hr-HR" sz="2000" dirty="0" smtClean="0"/>
            </a:br>
            <a:r>
              <a:rPr lang="hr-HR" sz="1800" dirty="0" smtClean="0"/>
              <a:t> </a:t>
            </a:r>
            <a:endParaRPr lang="hr-HR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916832"/>
            <a:ext cx="8229600" cy="4209331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endParaRPr lang="hr-HR" sz="1800" dirty="0"/>
          </a:p>
          <a:p>
            <a:pPr>
              <a:buFont typeface="Wingdings" pitchFamily="2" charset="2"/>
              <a:buChar char="v"/>
            </a:pPr>
            <a:endParaRPr lang="hr-HR" sz="1800" dirty="0" smtClean="0"/>
          </a:p>
          <a:p>
            <a:pPr>
              <a:buFont typeface="Wingdings" pitchFamily="2" charset="2"/>
              <a:buChar char="v"/>
            </a:pPr>
            <a:r>
              <a:rPr lang="hr-HR" sz="2000" dirty="0" smtClean="0"/>
              <a:t>Materijalni i ostali izdaci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Samo ovdje unijeti naslove emisija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Brojčana oznaka konta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Naziv konta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Ukupan iznos troška za 2013. godinu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Trošak po emisijama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Koji su to troškovi?</a:t>
            </a:r>
          </a:p>
          <a:p>
            <a:pPr>
              <a:buNone/>
            </a:pPr>
            <a:r>
              <a:rPr lang="hr-HR" sz="1800" dirty="0" smtClean="0"/>
              <a:t>   </a:t>
            </a:r>
            <a:r>
              <a:rPr lang="hr-HR" sz="1400" dirty="0" smtClean="0"/>
              <a:t>    (Režijski troškovi, usluge </a:t>
            </a:r>
            <a:r>
              <a:rPr lang="hr-HR" sz="1400" dirty="0" smtClean="0"/>
              <a:t>komunikacija, </a:t>
            </a:r>
            <a:r>
              <a:rPr lang="hr-HR" sz="1400" dirty="0" smtClean="0"/>
              <a:t>poštanski troškovi, </a:t>
            </a:r>
          </a:p>
          <a:p>
            <a:pPr>
              <a:buNone/>
            </a:pPr>
            <a:r>
              <a:rPr lang="hr-HR" sz="1400" dirty="0" smtClean="0"/>
              <a:t>        uredski materijal, najam/zakup prostora, usluge knjigovodstvenog servisa,</a:t>
            </a:r>
          </a:p>
          <a:p>
            <a:pPr>
              <a:buNone/>
            </a:pPr>
            <a:r>
              <a:rPr lang="hr-HR" sz="1400" dirty="0" smtClean="0"/>
              <a:t>        troškovi financijske revizije, bankovni troškovi)</a:t>
            </a:r>
          </a:p>
          <a:p>
            <a:pPr>
              <a:buFont typeface="Wingdings" pitchFamily="2" charset="2"/>
              <a:buChar char="Ø"/>
            </a:pPr>
            <a:endParaRPr lang="hr-HR" sz="1600" dirty="0" smtClean="0"/>
          </a:p>
          <a:p>
            <a:pPr>
              <a:buFont typeface="Wingdings" pitchFamily="2" charset="2"/>
              <a:buChar char="Ø"/>
            </a:pPr>
            <a:endParaRPr lang="hr-HR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685801"/>
            <a:ext cx="7546032" cy="519147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endParaRPr lang="hr-HR" sz="2000" dirty="0" smtClean="0"/>
          </a:p>
          <a:p>
            <a:pPr>
              <a:buNone/>
            </a:pPr>
            <a:endParaRPr lang="hr-HR" sz="2000" dirty="0" smtClean="0"/>
          </a:p>
          <a:p>
            <a:pPr>
              <a:buFont typeface="Wingdings" pitchFamily="2" charset="2"/>
              <a:buChar char="v"/>
            </a:pPr>
            <a:endParaRPr lang="hr-HR" sz="2000" dirty="0" smtClean="0"/>
          </a:p>
          <a:p>
            <a:pPr>
              <a:buFont typeface="Wingdings" pitchFamily="2" charset="2"/>
              <a:buChar char="v"/>
            </a:pPr>
            <a:endParaRPr lang="hr-HR" sz="2000" dirty="0"/>
          </a:p>
          <a:p>
            <a:pPr>
              <a:buFont typeface="Wingdings" pitchFamily="2" charset="2"/>
              <a:buChar char="v"/>
            </a:pPr>
            <a:r>
              <a:rPr lang="hr-HR" sz="2000" dirty="0" smtClean="0"/>
              <a:t>Izdaci za plaće i naknade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Radnici nakladnika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Bruto plaće 2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Po svakoj osobi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Vanjski suradnici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Bruto naknade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Po svakoj osobi</a:t>
            </a:r>
          </a:p>
          <a:p>
            <a:pPr>
              <a:buFont typeface="Wingdings" pitchFamily="2" charset="2"/>
              <a:buChar char="Ø"/>
            </a:pPr>
            <a:endParaRPr lang="hr-HR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685801"/>
            <a:ext cx="7546032" cy="365759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endParaRPr lang="hr-HR" sz="2000" dirty="0" smtClean="0"/>
          </a:p>
          <a:p>
            <a:pPr>
              <a:buFont typeface="Wingdings" pitchFamily="2" charset="2"/>
              <a:buChar char="v"/>
            </a:pPr>
            <a:endParaRPr lang="hr-HR" sz="2000" dirty="0"/>
          </a:p>
          <a:p>
            <a:pPr>
              <a:buFont typeface="Wingdings" pitchFamily="2" charset="2"/>
              <a:buChar char="v"/>
            </a:pPr>
            <a:endParaRPr lang="hr-HR" sz="2000" dirty="0" smtClean="0"/>
          </a:p>
          <a:p>
            <a:pPr>
              <a:buFont typeface="Wingdings" pitchFamily="2" charset="2"/>
              <a:buChar char="v"/>
            </a:pPr>
            <a:endParaRPr lang="hr-HR" sz="2000" dirty="0" smtClean="0"/>
          </a:p>
          <a:p>
            <a:pPr>
              <a:buFont typeface="Wingdings" pitchFamily="2" charset="2"/>
              <a:buChar char="v"/>
            </a:pPr>
            <a:endParaRPr lang="hr-HR" sz="2000" dirty="0"/>
          </a:p>
          <a:p>
            <a:pPr>
              <a:buFont typeface="Wingdings" pitchFamily="2" charset="2"/>
              <a:buChar char="v"/>
            </a:pPr>
            <a:r>
              <a:rPr lang="hr-HR" sz="2000" dirty="0" smtClean="0"/>
              <a:t>Putni izdaci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Prijevoz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Dnevnice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Smještaj</a:t>
            </a:r>
          </a:p>
          <a:p>
            <a:pPr>
              <a:buFont typeface="Wingdings" pitchFamily="2" charset="2"/>
              <a:buChar char="v"/>
            </a:pPr>
            <a:endParaRPr lang="hr-HR" sz="1800" dirty="0" smtClean="0"/>
          </a:p>
          <a:p>
            <a:pPr>
              <a:buNone/>
            </a:pPr>
            <a:endParaRPr lang="hr-HR" sz="1800" dirty="0" smtClean="0"/>
          </a:p>
          <a:p>
            <a:pPr>
              <a:buFont typeface="Wingdings" pitchFamily="2" charset="2"/>
              <a:buChar char="Ø"/>
            </a:pPr>
            <a:endParaRPr lang="hr-HR" sz="1800" dirty="0" smtClean="0"/>
          </a:p>
          <a:p>
            <a:pPr>
              <a:buFont typeface="Wingdings" pitchFamily="2" charset="2"/>
              <a:buChar char="Ø"/>
            </a:pPr>
            <a:endParaRPr lang="hr-HR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hr-HR" sz="2000" dirty="0"/>
          </a:p>
          <a:p>
            <a:pPr>
              <a:buFont typeface="Wingdings" panose="05000000000000000000" pitchFamily="2" charset="2"/>
              <a:buChar char="v"/>
            </a:pPr>
            <a:r>
              <a:rPr lang="hr-HR" sz="2000" dirty="0" smtClean="0"/>
              <a:t>Ostali troškovi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Trošak koncesije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HDS ZAMP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OIV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Naknada za rad VEM-u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Troškovi vanjskih usluga pri izradi emisija i obavljanju povezanih usluga </a:t>
            </a:r>
          </a:p>
          <a:p>
            <a:pPr>
              <a:buNone/>
            </a:pPr>
            <a:r>
              <a:rPr lang="hr-HR" sz="1800" dirty="0" smtClean="0"/>
              <a:t>       (vanjska produkcija)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/>
              <a:t>Naknade za korištenja prava intelektualnog vlasništva (licencije, uporaba imena, znaka, razna prava i </a:t>
            </a:r>
            <a:r>
              <a:rPr lang="hr-HR" sz="1800" dirty="0" err="1"/>
              <a:t>sl</a:t>
            </a:r>
            <a:r>
              <a:rPr lang="hr-HR" sz="1800" dirty="0"/>
              <a:t>.)</a:t>
            </a:r>
            <a:r>
              <a:rPr lang="hr-HR" sz="1800" dirty="0" smtClean="0"/>
              <a:t> </a:t>
            </a:r>
          </a:p>
          <a:p>
            <a:pPr>
              <a:buFont typeface="Wingdings" pitchFamily="2" charset="2"/>
              <a:buChar char="Ø"/>
            </a:pPr>
            <a:endParaRPr lang="hr-HR" sz="1800" dirty="0"/>
          </a:p>
          <a:p>
            <a:pPr>
              <a:buNone/>
            </a:pPr>
            <a:endParaRPr lang="hr-HR" sz="1800" dirty="0" smtClean="0"/>
          </a:p>
          <a:p>
            <a:pPr>
              <a:buNone/>
            </a:pPr>
            <a:endParaRPr lang="hr-HR" sz="1800" dirty="0" smtClean="0"/>
          </a:p>
          <a:p>
            <a:endParaRPr lang="hr-H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hr-HR" sz="1800" dirty="0" smtClean="0"/>
          </a:p>
          <a:p>
            <a:pPr>
              <a:buFont typeface="Wingdings" pitchFamily="2" charset="2"/>
              <a:buChar char="Ø"/>
            </a:pPr>
            <a:endParaRPr lang="hr-HR" sz="1800" dirty="0"/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Podloga – analitička bruto bilanca za 2013. godinu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Na dan popunjavanja tablica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U papirnatom obliku ovjerena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Popunjena tablica na cd-u/dvd-u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Sažetak financijskog izvješća u papirnatom obliku</a:t>
            </a:r>
          </a:p>
          <a:p>
            <a:pPr>
              <a:buFont typeface="Wingdings" pitchFamily="2" charset="2"/>
              <a:buChar char="Ø"/>
            </a:pPr>
            <a:endParaRPr lang="hr-HR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endParaRPr lang="hr-HR" sz="2000" dirty="0" smtClean="0"/>
          </a:p>
          <a:p>
            <a:pPr>
              <a:buFont typeface="Wingdings" pitchFamily="2" charset="2"/>
              <a:buChar char="v"/>
            </a:pPr>
            <a:r>
              <a:rPr lang="hr-HR" sz="2000" dirty="0" smtClean="0"/>
              <a:t>Loša iskustva u prošlogodišnjem pravdanju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Pročitati napomene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Uskladiti opći dio obrasca pravdanja sa financijskim dijelom (posebno kod imena i prezimena radnika i vanjskih suradnika)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Veći iznos raspoređenih troškova po pojedinim emisijama od iskazanog troška u analitičkoj bruto bilanci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Višekratno iskazivanje istog troška u raznim kategorijama troška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Različiti iznosi troškova u tablici pravdanja i analitičkoj bruto bilanci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Nerazrađeni iznosi putnih izdataka po imenima i prezimenima radnika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Tehničke pogreške kod unosa</a:t>
            </a:r>
          </a:p>
          <a:p>
            <a:pPr>
              <a:buFont typeface="Wingdings" pitchFamily="2" charset="2"/>
              <a:buChar char="Ø"/>
            </a:pPr>
            <a:r>
              <a:rPr lang="hr-HR" sz="1800" dirty="0" smtClean="0"/>
              <a:t>Ne pokušavati prepravljati i mijenjati formule u tablicama</a:t>
            </a:r>
          </a:p>
          <a:p>
            <a:pPr>
              <a:buNone/>
            </a:pPr>
            <a:endParaRPr lang="hr-HR" sz="1800" dirty="0" smtClean="0"/>
          </a:p>
          <a:p>
            <a:pPr>
              <a:buFont typeface="Wingdings" pitchFamily="2" charset="2"/>
              <a:buChar char="Ø"/>
            </a:pPr>
            <a:endParaRPr lang="hr-HR" sz="1800" dirty="0" smtClean="0"/>
          </a:p>
          <a:p>
            <a:pPr>
              <a:buFont typeface="Wingdings" pitchFamily="2" charset="2"/>
              <a:buChar char="Ø"/>
            </a:pPr>
            <a:endParaRPr lang="hr-HR" sz="1800" dirty="0" smtClean="0"/>
          </a:p>
          <a:p>
            <a:endParaRPr lang="hr-H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3573016"/>
            <a:ext cx="7520940" cy="864096"/>
          </a:xfrm>
        </p:spPr>
        <p:txBody>
          <a:bodyPr/>
          <a:lstStyle/>
          <a:p>
            <a:pPr algn="r"/>
            <a:r>
              <a:rPr lang="hr-HR" dirty="0" smtClean="0"/>
              <a:t>hvala</a:t>
            </a:r>
            <a:endParaRPr lang="hr-H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88640"/>
            <a:ext cx="3384376" cy="2448272"/>
          </a:xfrm>
        </p:spPr>
      </p:pic>
    </p:spTree>
    <p:extLst>
      <p:ext uri="{BB962C8B-B14F-4D97-AF65-F5344CB8AC3E}">
        <p14:creationId xmlns:p14="http://schemas.microsoft.com/office/powerpoint/2010/main" val="324462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109</TotalTime>
  <Words>250</Words>
  <Application>Microsoft Office PowerPoint</Application>
  <PresentationFormat>On-screen Show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Angles</vt:lpstr>
      <vt:lpstr>PRAVDANJE SREDSTAVA FONDA ZA POTICANJE PLURALIZMA I RAZNOVRSNOSTI ELEKTRONIČKIH MEDIJA ZA  2013. GODINU</vt:lpstr>
      <vt:lpstr>Način ispunjavanja tablicA Različit/identičan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hvala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PRAVDANJE SREDSTAVA FONDA ZA POTICANJE PLURALIZMA I RAZNOVRSNOSTI ELEKTRONIČKIH MEDIJA ZA  2013. GODINU</dc:title>
  <dc:creator>Marija Kanazir</dc:creator>
  <cp:lastModifiedBy>Petra Pazman</cp:lastModifiedBy>
  <cp:revision>12</cp:revision>
  <cp:lastPrinted>2013-11-28T10:30:56Z</cp:lastPrinted>
  <dcterms:created xsi:type="dcterms:W3CDTF">2013-11-28T08:44:15Z</dcterms:created>
  <dcterms:modified xsi:type="dcterms:W3CDTF">2013-11-28T10:41:43Z</dcterms:modified>
</cp:coreProperties>
</file>